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59" r:id="rId3"/>
    <p:sldId id="285" r:id="rId4"/>
    <p:sldId id="289" r:id="rId5"/>
    <p:sldId id="291" r:id="rId6"/>
    <p:sldId id="292" r:id="rId7"/>
    <p:sldId id="293" r:id="rId8"/>
    <p:sldId id="294" r:id="rId9"/>
    <p:sldId id="295" r:id="rId10"/>
    <p:sldId id="297" r:id="rId11"/>
    <p:sldId id="298" r:id="rId12"/>
    <p:sldId id="286" r:id="rId13"/>
    <p:sldId id="299" r:id="rId14"/>
    <p:sldId id="302" r:id="rId15"/>
    <p:sldId id="303" r:id="rId16"/>
    <p:sldId id="304" r:id="rId17"/>
    <p:sldId id="305" r:id="rId18"/>
    <p:sldId id="306" r:id="rId19"/>
    <p:sldId id="323" r:id="rId20"/>
    <p:sldId id="307" r:id="rId21"/>
    <p:sldId id="308" r:id="rId22"/>
    <p:sldId id="309" r:id="rId23"/>
    <p:sldId id="310" r:id="rId24"/>
    <p:sldId id="311" r:id="rId25"/>
    <p:sldId id="312" r:id="rId26"/>
    <p:sldId id="313" r:id="rId27"/>
    <p:sldId id="314" r:id="rId28"/>
    <p:sldId id="315" r:id="rId29"/>
    <p:sldId id="316" r:id="rId30"/>
    <p:sldId id="326" r:id="rId31"/>
    <p:sldId id="317" r:id="rId32"/>
    <p:sldId id="318" r:id="rId33"/>
    <p:sldId id="319" r:id="rId34"/>
    <p:sldId id="320" r:id="rId35"/>
    <p:sldId id="321" r:id="rId36"/>
    <p:sldId id="322" r:id="rId37"/>
    <p:sldId id="300" r:id="rId38"/>
    <p:sldId id="324" r:id="rId39"/>
    <p:sldId id="325" r:id="rId40"/>
    <p:sldId id="287" r:id="rId41"/>
  </p:sldIdLst>
  <p:sldSz cx="24379238" cy="13717588"/>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1">
          <p15:clr>
            <a:srgbClr val="A4A3A4"/>
          </p15:clr>
        </p15:guide>
        <p15:guide id="2" pos="76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Khaled Mady" initials="AKM" lastIdx="1" clrIdx="0">
    <p:extLst>
      <p:ext uri="{19B8F6BF-5375-455C-9EA6-DF929625EA0E}">
        <p15:presenceInfo xmlns:p15="http://schemas.microsoft.com/office/powerpoint/2012/main" userId="92da6c863a0504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BEBEBE"/>
    <a:srgbClr val="E3DCD3"/>
    <a:srgbClr val="49637A"/>
    <a:srgbClr val="3B505E"/>
    <a:srgbClr val="0000FF"/>
    <a:srgbClr val="222B45"/>
    <a:srgbClr val="002060"/>
    <a:srgbClr val="D0D8E8"/>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5196" autoAdjust="0"/>
  </p:normalViewPr>
  <p:slideViewPr>
    <p:cSldViewPr>
      <p:cViewPr>
        <p:scale>
          <a:sx n="40" d="100"/>
          <a:sy n="40" d="100"/>
        </p:scale>
        <p:origin x="787" y="365"/>
      </p:cViewPr>
      <p:guideLst>
        <p:guide orient="horz" pos="4321"/>
        <p:guide pos="7679"/>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282520-B643-4630-A8E8-57EB43C9E635}" type="datetimeFigureOut">
              <a:rPr lang="en-US" smtClean="0"/>
              <a:t>6/23/2022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84ACDD-101D-4F9C-A33D-F7F59672F5CC}" type="slidenum">
              <a:rPr lang="en-US" smtClean="0"/>
              <a:t>‹#›</a:t>
            </a:fld>
            <a:endParaRPr lang="en-US"/>
          </a:p>
        </p:txBody>
      </p:sp>
    </p:spTree>
    <p:extLst>
      <p:ext uri="{BB962C8B-B14F-4D97-AF65-F5344CB8AC3E}">
        <p14:creationId xmlns:p14="http://schemas.microsoft.com/office/powerpoint/2010/main" val="111629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4ACDD-101D-4F9C-A33D-F7F59672F5CC}" type="slidenum">
              <a:rPr lang="en-US" smtClean="0"/>
              <a:t>1</a:t>
            </a:fld>
            <a:endParaRPr lang="en-US"/>
          </a:p>
        </p:txBody>
      </p:sp>
    </p:spTree>
    <p:extLst>
      <p:ext uri="{BB962C8B-B14F-4D97-AF65-F5344CB8AC3E}">
        <p14:creationId xmlns:p14="http://schemas.microsoft.com/office/powerpoint/2010/main" val="180816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4ACDD-101D-4F9C-A33D-F7F59672F5CC}" type="slidenum">
              <a:rPr lang="en-US" smtClean="0"/>
              <a:t>2</a:t>
            </a:fld>
            <a:endParaRPr lang="en-US"/>
          </a:p>
        </p:txBody>
      </p:sp>
    </p:spTree>
    <p:extLst>
      <p:ext uri="{BB962C8B-B14F-4D97-AF65-F5344CB8AC3E}">
        <p14:creationId xmlns:p14="http://schemas.microsoft.com/office/powerpoint/2010/main" val="3168830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284ACDD-101D-4F9C-A33D-F7F59672F5CC}" type="slidenum">
              <a:rPr lang="en-US" smtClean="0"/>
              <a:t>15</a:t>
            </a:fld>
            <a:endParaRPr lang="en-US"/>
          </a:p>
        </p:txBody>
      </p:sp>
    </p:spTree>
    <p:extLst>
      <p:ext uri="{BB962C8B-B14F-4D97-AF65-F5344CB8AC3E}">
        <p14:creationId xmlns:p14="http://schemas.microsoft.com/office/powerpoint/2010/main" val="1958139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7F2811-382B-C248-9727-832D0625E6B2}"/>
              </a:ext>
            </a:extLst>
          </p:cNvPr>
          <p:cNvSpPr/>
          <p:nvPr userDrawn="1"/>
        </p:nvSpPr>
        <p:spPr>
          <a:xfrm>
            <a:off x="1589" y="0"/>
            <a:ext cx="24377649" cy="12450444"/>
          </a:xfrm>
          <a:prstGeom prst="rect">
            <a:avLst/>
          </a:prstGeom>
          <a:solidFill>
            <a:srgbClr val="222B45"/>
          </a:solidFill>
          <a:ln w="12700" cap="flat" cmpd="sng" algn="ctr">
            <a:solidFill>
              <a:srgbClr val="57BDBA">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DEA3202-3266-5146-BFB4-E1CBC27ACECD}"/>
              </a:ext>
            </a:extLst>
          </p:cNvPr>
          <p:cNvSpPr/>
          <p:nvPr userDrawn="1"/>
        </p:nvSpPr>
        <p:spPr>
          <a:xfrm>
            <a:off x="-5790" y="0"/>
            <a:ext cx="24377649" cy="1804594"/>
          </a:xfrm>
          <a:prstGeom prst="rect">
            <a:avLst/>
          </a:prstGeom>
          <a:solidFill>
            <a:srgbClr val="BEBEB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pic>
        <p:nvPicPr>
          <p:cNvPr id="15" name="Picture 2" descr="C:\Users\co\Desktop\guc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00371" y="35765"/>
            <a:ext cx="4659990" cy="205440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13DCB51-9231-8940-8D90-D747B41BC6D4}"/>
              </a:ext>
            </a:extLst>
          </p:cNvPr>
          <p:cNvSpPr/>
          <p:nvPr userDrawn="1"/>
        </p:nvSpPr>
        <p:spPr>
          <a:xfrm>
            <a:off x="-5791" y="1680171"/>
            <a:ext cx="24377649" cy="487680"/>
          </a:xfrm>
          <a:prstGeom prst="rect">
            <a:avLst/>
          </a:prstGeom>
          <a:solidFill>
            <a:srgbClr val="57BD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pic>
        <p:nvPicPr>
          <p:cNvPr id="20" name="Picture 3" descr="C:\Users\co\Desktop\mrs png.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4068718" y="-1359122"/>
            <a:ext cx="6544959" cy="4627631"/>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p:cNvSpPr>
            <a:spLocks noGrp="1"/>
          </p:cNvSpPr>
          <p:nvPr>
            <p:ph type="ctrTitle"/>
          </p:nvPr>
        </p:nvSpPr>
        <p:spPr>
          <a:xfrm>
            <a:off x="1828443" y="4261347"/>
            <a:ext cx="20722352" cy="2940390"/>
          </a:xfrm>
          <a:prstGeom prst="rect">
            <a:avLst/>
          </a:prstGeom>
        </p:spPr>
        <p:txBody>
          <a:bodyPr anchor="ctr">
            <a:normAutofit/>
          </a:bodyPr>
          <a:lstStyle>
            <a:lvl1pPr algn="ctr">
              <a:defRPr sz="8000" b="1">
                <a:solidFill>
                  <a:schemeClr val="bg1"/>
                </a:solidFill>
                <a:latin typeface="Lato Black"/>
              </a:defRPr>
            </a:lvl1pPr>
          </a:lstStyle>
          <a:p>
            <a:r>
              <a:rPr lang="en-US"/>
              <a:t>Click to edit Master title style</a:t>
            </a:r>
          </a:p>
        </p:txBody>
      </p:sp>
      <p:sp>
        <p:nvSpPr>
          <p:cNvPr id="22" name="Subtitle 2"/>
          <p:cNvSpPr>
            <a:spLocks noGrp="1"/>
          </p:cNvSpPr>
          <p:nvPr>
            <p:ph type="subTitle" idx="1"/>
          </p:nvPr>
        </p:nvSpPr>
        <p:spPr>
          <a:xfrm>
            <a:off x="3656887" y="7773300"/>
            <a:ext cx="17065467" cy="3505606"/>
          </a:xfrm>
        </p:spPr>
        <p:txBody>
          <a:bodyPr anchor="ctr">
            <a:normAutofit/>
          </a:bodyPr>
          <a:lstStyle>
            <a:lvl1pPr marL="0" indent="0" algn="ctr">
              <a:buNone/>
              <a:defRPr sz="3600" b="1">
                <a:solidFill>
                  <a:schemeClr val="bg1"/>
                </a:solidFill>
                <a:latin typeface="Lat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TextBox 5"/>
          <p:cNvSpPr txBox="1"/>
          <p:nvPr userDrawn="1"/>
        </p:nvSpPr>
        <p:spPr>
          <a:xfrm>
            <a:off x="618243" y="301477"/>
            <a:ext cx="10744201" cy="1077218"/>
          </a:xfrm>
          <a:prstGeom prst="rect">
            <a:avLst/>
          </a:prstGeom>
          <a:noFill/>
        </p:spPr>
        <p:txBody>
          <a:bodyPr wrap="square" rtlCol="0">
            <a:sp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22B45"/>
                </a:solidFill>
                <a:effectLst/>
                <a:uLnTx/>
                <a:uFillTx/>
                <a:latin typeface="Lato"/>
                <a:ea typeface="+mn-ea"/>
                <a:cs typeface="+mn-cs"/>
              </a:rPr>
              <a:t>Faculty of Engineering and Materials Science (EMS)</a:t>
            </a:r>
          </a:p>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22B45"/>
                </a:solidFill>
                <a:effectLst/>
                <a:uLnTx/>
                <a:uFillTx/>
                <a:latin typeface="Lato"/>
                <a:ea typeface="+mn-ea"/>
                <a:cs typeface="+mn-cs"/>
              </a:rPr>
              <a:t>Mechatronics Engineering</a:t>
            </a:r>
          </a:p>
        </p:txBody>
      </p:sp>
    </p:spTree>
    <p:extLst>
      <p:ext uri="{BB962C8B-B14F-4D97-AF65-F5344CB8AC3E}">
        <p14:creationId xmlns:p14="http://schemas.microsoft.com/office/powerpoint/2010/main" val="67743703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8740" y="239568"/>
            <a:ext cx="10009112" cy="1302566"/>
          </a:xfrm>
          <a:prstGeom prst="rect">
            <a:avLst/>
          </a:prstGeom>
        </p:spPr>
        <p:txBody>
          <a:bodyPr/>
          <a:lstStyle/>
          <a:p>
            <a:r>
              <a:rPr lang="en-US"/>
              <a:t>Click to edit Master title style</a:t>
            </a:r>
            <a:endParaRPr lang="en-US" dirty="0"/>
          </a:p>
        </p:txBody>
      </p:sp>
      <p:sp>
        <p:nvSpPr>
          <p:cNvPr id="10" name="Content Placeholder 2"/>
          <p:cNvSpPr>
            <a:spLocks noGrp="1"/>
          </p:cNvSpPr>
          <p:nvPr>
            <p:ph sz="half" idx="1"/>
          </p:nvPr>
        </p:nvSpPr>
        <p:spPr>
          <a:xfrm>
            <a:off x="4365545" y="3736045"/>
            <a:ext cx="19345354" cy="8451937"/>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4"/>
          <p:cNvSpPr>
            <a:spLocks noGrp="1"/>
          </p:cNvSpPr>
          <p:nvPr>
            <p:ph type="body" sz="quarter" idx="14"/>
          </p:nvPr>
        </p:nvSpPr>
        <p:spPr>
          <a:xfrm>
            <a:off x="4413250" y="2610322"/>
            <a:ext cx="19243860" cy="865188"/>
          </a:xfrm>
        </p:spPr>
        <p:txBody>
          <a:bodyPr anchor="ctr">
            <a:normAutofit/>
          </a:bodyPr>
          <a:lstStyle>
            <a:lvl1pPr marL="0" indent="0">
              <a:buNone/>
              <a:defRPr sz="4000" b="1">
                <a:solidFill>
                  <a:srgbClr val="002060"/>
                </a:solidFill>
                <a:latin typeface="Lato Black"/>
              </a:defRPr>
            </a:lvl1pPr>
          </a:lstStyle>
          <a:p>
            <a:pPr lvl="0"/>
            <a:r>
              <a:rPr lang="en-US"/>
              <a:t>Click to edit Master text styles</a:t>
            </a:r>
          </a:p>
        </p:txBody>
      </p:sp>
      <p:sp>
        <p:nvSpPr>
          <p:cNvPr id="12" name="Date Placeholder 4"/>
          <p:cNvSpPr>
            <a:spLocks noGrp="1"/>
          </p:cNvSpPr>
          <p:nvPr>
            <p:ph type="dt" sz="half" idx="2"/>
          </p:nvPr>
        </p:nvSpPr>
        <p:spPr>
          <a:xfrm>
            <a:off x="19776679" y="12890501"/>
            <a:ext cx="3661846" cy="730250"/>
          </a:xfrm>
          <a:prstGeom prst="rect">
            <a:avLst/>
          </a:prstGeom>
        </p:spPr>
        <p:txBody>
          <a:bodyPr anchor="ctr"/>
          <a:lstStyle>
            <a:lvl1pPr>
              <a:defRPr sz="2000" b="1">
                <a:latin typeface="Lato"/>
              </a:defRPr>
            </a:lvl1pPr>
          </a:lstStyle>
          <a:p>
            <a:fld id="{24A832C8-1B0B-41D3-97CD-0B018ED4DFE5}" type="datetime2">
              <a:rPr lang="en-US" kern="0" smtClean="0">
                <a:solidFill>
                  <a:srgbClr val="222B45"/>
                </a:solidFill>
              </a:rPr>
              <a:t>Thursday, June 23, 2022</a:t>
            </a:fld>
            <a:endParaRPr lang="en-US" kern="0" dirty="0">
              <a:solidFill>
                <a:srgbClr val="222B45"/>
              </a:solidFill>
            </a:endParaRPr>
          </a:p>
        </p:txBody>
      </p:sp>
      <p:sp>
        <p:nvSpPr>
          <p:cNvPr id="13" name="Footer Placeholder 6"/>
          <p:cNvSpPr>
            <a:spLocks noGrp="1"/>
          </p:cNvSpPr>
          <p:nvPr>
            <p:ph type="ftr" sz="quarter" idx="3"/>
          </p:nvPr>
        </p:nvSpPr>
        <p:spPr>
          <a:xfrm>
            <a:off x="11549222" y="12890501"/>
            <a:ext cx="8227457" cy="730250"/>
          </a:xfrm>
          <a:prstGeom prst="rect">
            <a:avLst/>
          </a:prstGeom>
        </p:spPr>
        <p:txBody>
          <a:bodyPr anchor="ctr"/>
          <a:lstStyle>
            <a:lvl1pPr>
              <a:defRPr sz="2000" b="1">
                <a:latin typeface="Lato"/>
              </a:defRPr>
            </a:lvl1pPr>
          </a:lstStyle>
          <a:p>
            <a:r>
              <a:rPr lang="en-US" kern="0">
                <a:solidFill>
                  <a:srgbClr val="222B45"/>
                </a:solidFill>
              </a:rPr>
              <a:t>Title</a:t>
            </a:r>
            <a:endParaRPr lang="en-US" kern="0" dirty="0">
              <a:solidFill>
                <a:srgbClr val="222B45"/>
              </a:solidFill>
            </a:endParaRPr>
          </a:p>
        </p:txBody>
      </p:sp>
      <p:sp>
        <p:nvSpPr>
          <p:cNvPr id="14" name="Slide Number Placeholder 7"/>
          <p:cNvSpPr>
            <a:spLocks noGrp="1"/>
          </p:cNvSpPr>
          <p:nvPr>
            <p:ph type="sldNum" sz="quarter" idx="4"/>
          </p:nvPr>
        </p:nvSpPr>
        <p:spPr>
          <a:xfrm>
            <a:off x="23438525" y="12890501"/>
            <a:ext cx="914161" cy="730250"/>
          </a:xfrm>
          <a:prstGeom prst="rect">
            <a:avLst/>
          </a:prstGeom>
        </p:spPr>
        <p:txBody>
          <a:bodyPr anchor="ctr"/>
          <a:lstStyle>
            <a:lvl1pPr>
              <a:defRPr sz="2000" b="1">
                <a:latin typeface="Lato"/>
              </a:defRPr>
            </a:lvl1p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18" name="Text Placeholder 43"/>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anose="020B0604020202020204"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412976284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0" name="Content Placeholder 2"/>
          <p:cNvSpPr>
            <a:spLocks noGrp="1"/>
          </p:cNvSpPr>
          <p:nvPr>
            <p:ph sz="half" idx="1"/>
          </p:nvPr>
        </p:nvSpPr>
        <p:spPr>
          <a:xfrm>
            <a:off x="4365545" y="3736045"/>
            <a:ext cx="9192226" cy="8451937"/>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p:cNvSpPr>
            <a:spLocks noGrp="1"/>
          </p:cNvSpPr>
          <p:nvPr>
            <p:ph sz="half" idx="13"/>
          </p:nvPr>
        </p:nvSpPr>
        <p:spPr>
          <a:xfrm>
            <a:off x="14518673" y="3735317"/>
            <a:ext cx="9192226" cy="8451937"/>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itle 32"/>
          <p:cNvSpPr>
            <a:spLocks noGrp="1"/>
          </p:cNvSpPr>
          <p:nvPr>
            <p:ph type="title"/>
          </p:nvPr>
        </p:nvSpPr>
        <p:spPr/>
        <p:txBody>
          <a:bodyPr/>
          <a:lstStyle/>
          <a:p>
            <a:r>
              <a:rPr lang="en-US"/>
              <a:t>Click to edit Master title style</a:t>
            </a:r>
          </a:p>
        </p:txBody>
      </p:sp>
      <p:sp>
        <p:nvSpPr>
          <p:cNvPr id="35" name="Text Placeholder 34"/>
          <p:cNvSpPr>
            <a:spLocks noGrp="1"/>
          </p:cNvSpPr>
          <p:nvPr>
            <p:ph type="body" sz="quarter" idx="14"/>
          </p:nvPr>
        </p:nvSpPr>
        <p:spPr>
          <a:xfrm>
            <a:off x="4413250" y="2610322"/>
            <a:ext cx="9144000" cy="865188"/>
          </a:xfrm>
        </p:spPr>
        <p:txBody>
          <a:bodyPr anchor="ctr">
            <a:normAutofit/>
          </a:bodyPr>
          <a:lstStyle>
            <a:lvl1pPr marL="0" indent="0">
              <a:buNone/>
              <a:defRPr sz="4000" b="1">
                <a:solidFill>
                  <a:srgbClr val="002060"/>
                </a:solidFill>
                <a:latin typeface="Lato Black"/>
              </a:defRPr>
            </a:lvl1pPr>
          </a:lstStyle>
          <a:p>
            <a:pPr lvl="0"/>
            <a:r>
              <a:rPr lang="en-US"/>
              <a:t>Click to edit Master text styles</a:t>
            </a:r>
          </a:p>
        </p:txBody>
      </p:sp>
      <p:sp>
        <p:nvSpPr>
          <p:cNvPr id="36" name="Text Placeholder 34"/>
          <p:cNvSpPr>
            <a:spLocks noGrp="1"/>
          </p:cNvSpPr>
          <p:nvPr>
            <p:ph type="body" sz="quarter" idx="15"/>
          </p:nvPr>
        </p:nvSpPr>
        <p:spPr>
          <a:xfrm>
            <a:off x="14565883" y="2610918"/>
            <a:ext cx="9144000" cy="865188"/>
          </a:xfrm>
        </p:spPr>
        <p:txBody>
          <a:bodyPr anchor="ctr">
            <a:normAutofit/>
          </a:bodyPr>
          <a:lstStyle>
            <a:lvl1pPr marL="0" indent="0">
              <a:buNone/>
              <a:defRPr sz="4000" b="1">
                <a:solidFill>
                  <a:srgbClr val="002060"/>
                </a:solidFill>
                <a:latin typeface="Lato Black"/>
              </a:defRPr>
            </a:lvl1pPr>
          </a:lstStyle>
          <a:p>
            <a:pPr lvl="0"/>
            <a:r>
              <a:rPr lang="en-US"/>
              <a:t>Click to edit Master text styles</a:t>
            </a:r>
          </a:p>
        </p:txBody>
      </p:sp>
      <p:sp>
        <p:nvSpPr>
          <p:cNvPr id="37" name="Date Placeholder 4"/>
          <p:cNvSpPr>
            <a:spLocks noGrp="1"/>
          </p:cNvSpPr>
          <p:nvPr>
            <p:ph type="dt" sz="half" idx="2"/>
          </p:nvPr>
        </p:nvSpPr>
        <p:spPr>
          <a:xfrm>
            <a:off x="19776679" y="12890501"/>
            <a:ext cx="3661846" cy="730250"/>
          </a:xfrm>
          <a:prstGeom prst="rect">
            <a:avLst/>
          </a:prstGeom>
        </p:spPr>
        <p:txBody>
          <a:bodyPr anchor="ctr"/>
          <a:lstStyle>
            <a:lvl1pPr>
              <a:defRPr sz="2000" b="1">
                <a:latin typeface="Lato"/>
              </a:defRPr>
            </a:lvl1pPr>
          </a:lstStyle>
          <a:p>
            <a:fld id="{7512961E-F016-4C78-A4AC-C8A4FD40CCE2}" type="datetime2">
              <a:rPr lang="en-US" kern="0" smtClean="0">
                <a:solidFill>
                  <a:srgbClr val="222B45"/>
                </a:solidFill>
              </a:rPr>
              <a:t>Thursday, June 23, 2022</a:t>
            </a:fld>
            <a:endParaRPr lang="en-US" kern="0" dirty="0">
              <a:solidFill>
                <a:srgbClr val="222B45"/>
              </a:solidFill>
            </a:endParaRPr>
          </a:p>
        </p:txBody>
      </p:sp>
      <p:sp>
        <p:nvSpPr>
          <p:cNvPr id="38" name="Footer Placeholder 6"/>
          <p:cNvSpPr>
            <a:spLocks noGrp="1"/>
          </p:cNvSpPr>
          <p:nvPr>
            <p:ph type="ftr" sz="quarter" idx="3"/>
          </p:nvPr>
        </p:nvSpPr>
        <p:spPr>
          <a:xfrm>
            <a:off x="11549222" y="12890501"/>
            <a:ext cx="8227457" cy="730250"/>
          </a:xfrm>
          <a:prstGeom prst="rect">
            <a:avLst/>
          </a:prstGeom>
        </p:spPr>
        <p:txBody>
          <a:bodyPr anchor="ctr"/>
          <a:lstStyle>
            <a:lvl1pPr>
              <a:defRPr sz="2000" b="1">
                <a:latin typeface="Lato"/>
              </a:defRPr>
            </a:lvl1pPr>
          </a:lstStyle>
          <a:p>
            <a:r>
              <a:rPr lang="en-US" kern="0">
                <a:solidFill>
                  <a:srgbClr val="222B45"/>
                </a:solidFill>
              </a:rPr>
              <a:t>Title</a:t>
            </a:r>
            <a:endParaRPr lang="en-US" kern="0" dirty="0">
              <a:solidFill>
                <a:srgbClr val="222B45"/>
              </a:solidFill>
            </a:endParaRPr>
          </a:p>
        </p:txBody>
      </p:sp>
      <p:sp>
        <p:nvSpPr>
          <p:cNvPr id="39" name="Slide Number Placeholder 7"/>
          <p:cNvSpPr>
            <a:spLocks noGrp="1"/>
          </p:cNvSpPr>
          <p:nvPr>
            <p:ph type="sldNum" sz="quarter" idx="4"/>
          </p:nvPr>
        </p:nvSpPr>
        <p:spPr>
          <a:xfrm>
            <a:off x="23438525" y="12890501"/>
            <a:ext cx="914161" cy="730250"/>
          </a:xfrm>
          <a:prstGeom prst="rect">
            <a:avLst/>
          </a:prstGeom>
        </p:spPr>
        <p:txBody>
          <a:bodyPr anchor="ctr"/>
          <a:lstStyle>
            <a:lvl1pPr>
              <a:defRPr sz="2000" b="1">
                <a:latin typeface="Lato"/>
              </a:defRPr>
            </a:lvl1p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12" name="Text Placeholder 43">
            <a:extLst>
              <a:ext uri="{FF2B5EF4-FFF2-40B4-BE49-F238E27FC236}">
                <a16:creationId xmlns:a16="http://schemas.microsoft.com/office/drawing/2014/main" id="{A0CA9411-B3D5-47D7-B4A0-824EA8BB0D8A}"/>
              </a:ext>
            </a:extLst>
          </p:cNvPr>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97919267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0" name="Content Placeholder 2"/>
          <p:cNvSpPr>
            <a:spLocks noGrp="1"/>
          </p:cNvSpPr>
          <p:nvPr>
            <p:ph sz="half" idx="1"/>
          </p:nvPr>
        </p:nvSpPr>
        <p:spPr>
          <a:xfrm>
            <a:off x="4365545" y="2610323"/>
            <a:ext cx="9192226" cy="9577660"/>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p:cNvSpPr>
            <a:spLocks noGrp="1"/>
          </p:cNvSpPr>
          <p:nvPr>
            <p:ph sz="half" idx="13"/>
          </p:nvPr>
        </p:nvSpPr>
        <p:spPr>
          <a:xfrm>
            <a:off x="14518673" y="2610323"/>
            <a:ext cx="9192226" cy="9576932"/>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itle 32"/>
          <p:cNvSpPr>
            <a:spLocks noGrp="1"/>
          </p:cNvSpPr>
          <p:nvPr>
            <p:ph type="title"/>
          </p:nvPr>
        </p:nvSpPr>
        <p:spPr/>
        <p:txBody>
          <a:bodyPr/>
          <a:lstStyle/>
          <a:p>
            <a:r>
              <a:rPr lang="en-US"/>
              <a:t>Click to edit Master title style</a:t>
            </a:r>
          </a:p>
        </p:txBody>
      </p:sp>
      <p:sp>
        <p:nvSpPr>
          <p:cNvPr id="10" name="Date Placeholder 4"/>
          <p:cNvSpPr>
            <a:spLocks noGrp="1"/>
          </p:cNvSpPr>
          <p:nvPr>
            <p:ph type="dt" sz="half" idx="2"/>
          </p:nvPr>
        </p:nvSpPr>
        <p:spPr>
          <a:xfrm>
            <a:off x="19776679" y="12890501"/>
            <a:ext cx="3661846" cy="730250"/>
          </a:xfrm>
          <a:prstGeom prst="rect">
            <a:avLst/>
          </a:prstGeom>
        </p:spPr>
        <p:txBody>
          <a:bodyPr anchor="ctr"/>
          <a:lstStyle>
            <a:lvl1pPr>
              <a:defRPr sz="2000" b="1">
                <a:latin typeface="Lato"/>
              </a:defRPr>
            </a:lvl1p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11" name="Footer Placeholder 6"/>
          <p:cNvSpPr>
            <a:spLocks noGrp="1"/>
          </p:cNvSpPr>
          <p:nvPr>
            <p:ph type="ftr" sz="quarter" idx="3"/>
          </p:nvPr>
        </p:nvSpPr>
        <p:spPr>
          <a:xfrm>
            <a:off x="11549222" y="12890501"/>
            <a:ext cx="8227457" cy="730250"/>
          </a:xfrm>
          <a:prstGeom prst="rect">
            <a:avLst/>
          </a:prstGeom>
        </p:spPr>
        <p:txBody>
          <a:bodyPr anchor="ctr"/>
          <a:lstStyle>
            <a:lvl1pPr>
              <a:defRPr sz="2000" b="1">
                <a:latin typeface="Lato"/>
              </a:defRPr>
            </a:lvl1pPr>
          </a:lstStyle>
          <a:p>
            <a:r>
              <a:rPr lang="en-US" kern="0">
                <a:solidFill>
                  <a:srgbClr val="222B45"/>
                </a:solidFill>
              </a:rPr>
              <a:t>Title</a:t>
            </a:r>
            <a:endParaRPr lang="en-US" kern="0" dirty="0">
              <a:solidFill>
                <a:srgbClr val="222B45"/>
              </a:solidFill>
            </a:endParaRPr>
          </a:p>
        </p:txBody>
      </p:sp>
      <p:sp>
        <p:nvSpPr>
          <p:cNvPr id="12" name="Slide Number Placeholder 7"/>
          <p:cNvSpPr>
            <a:spLocks noGrp="1"/>
          </p:cNvSpPr>
          <p:nvPr>
            <p:ph type="sldNum" sz="quarter" idx="4"/>
          </p:nvPr>
        </p:nvSpPr>
        <p:spPr>
          <a:xfrm>
            <a:off x="23438525" y="12890501"/>
            <a:ext cx="914161" cy="730250"/>
          </a:xfrm>
          <a:prstGeom prst="rect">
            <a:avLst/>
          </a:prstGeom>
        </p:spPr>
        <p:txBody>
          <a:bodyPr anchor="ctr"/>
          <a:lstStyle>
            <a:lvl1pPr>
              <a:defRPr sz="2000" b="1">
                <a:latin typeface="Lato"/>
              </a:defRPr>
            </a:lvl1p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9" name="Text Placeholder 43">
            <a:extLst>
              <a:ext uri="{FF2B5EF4-FFF2-40B4-BE49-F238E27FC236}">
                <a16:creationId xmlns:a16="http://schemas.microsoft.com/office/drawing/2014/main" id="{96128494-672B-40AC-B3A0-E748BBF63FCD}"/>
              </a:ext>
            </a:extLst>
          </p:cNvPr>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169855111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68740" y="239568"/>
            <a:ext cx="10009112" cy="1302566"/>
          </a:xfrm>
          <a:prstGeom prst="rect">
            <a:avLst/>
          </a:prstGeom>
        </p:spPr>
        <p:txBody>
          <a:bodyPr/>
          <a:lstStyle/>
          <a:p>
            <a:r>
              <a:rPr lang="en-US"/>
              <a:t>Click to edit Master title style</a:t>
            </a:r>
          </a:p>
        </p:txBody>
      </p:sp>
      <p:sp>
        <p:nvSpPr>
          <p:cNvPr id="9" name="Date Placeholder 4"/>
          <p:cNvSpPr>
            <a:spLocks noGrp="1"/>
          </p:cNvSpPr>
          <p:nvPr>
            <p:ph type="dt" sz="half" idx="2"/>
          </p:nvPr>
        </p:nvSpPr>
        <p:spPr>
          <a:xfrm>
            <a:off x="19776679" y="12890501"/>
            <a:ext cx="3661846" cy="730250"/>
          </a:xfrm>
          <a:prstGeom prst="rect">
            <a:avLst/>
          </a:prstGeom>
        </p:spPr>
        <p:txBody>
          <a:bodyPr anchor="ctr"/>
          <a:lstStyle>
            <a:lvl1pPr>
              <a:defRPr sz="2000" b="1">
                <a:latin typeface="Lato"/>
              </a:defRPr>
            </a:lvl1pPr>
          </a:lstStyle>
          <a:p>
            <a:fld id="{F52620DC-CF3F-4267-85EB-4A2ACA3FCF13}" type="datetime2">
              <a:rPr lang="en-US" kern="0" smtClean="0">
                <a:solidFill>
                  <a:srgbClr val="222B45"/>
                </a:solidFill>
              </a:rPr>
              <a:t>Thursday, June 23, 2022</a:t>
            </a:fld>
            <a:endParaRPr lang="en-US" kern="0" dirty="0">
              <a:solidFill>
                <a:srgbClr val="222B45"/>
              </a:solidFill>
            </a:endParaRPr>
          </a:p>
        </p:txBody>
      </p:sp>
      <p:sp>
        <p:nvSpPr>
          <p:cNvPr id="10" name="Footer Placeholder 6"/>
          <p:cNvSpPr>
            <a:spLocks noGrp="1"/>
          </p:cNvSpPr>
          <p:nvPr>
            <p:ph type="ftr" sz="quarter" idx="3"/>
          </p:nvPr>
        </p:nvSpPr>
        <p:spPr>
          <a:xfrm>
            <a:off x="11549222" y="12890501"/>
            <a:ext cx="8227457" cy="730250"/>
          </a:xfrm>
          <a:prstGeom prst="rect">
            <a:avLst/>
          </a:prstGeom>
        </p:spPr>
        <p:txBody>
          <a:bodyPr anchor="ctr"/>
          <a:lstStyle>
            <a:lvl1pPr>
              <a:defRPr sz="2000" b="1">
                <a:latin typeface="Lato"/>
              </a:defRPr>
            </a:lvl1pPr>
          </a:lstStyle>
          <a:p>
            <a:r>
              <a:rPr lang="en-US" kern="0">
                <a:solidFill>
                  <a:srgbClr val="222B45"/>
                </a:solidFill>
              </a:rPr>
              <a:t>Title</a:t>
            </a:r>
            <a:endParaRPr lang="en-US" kern="0" dirty="0">
              <a:solidFill>
                <a:srgbClr val="222B45"/>
              </a:solidFill>
            </a:endParaRPr>
          </a:p>
        </p:txBody>
      </p:sp>
      <p:sp>
        <p:nvSpPr>
          <p:cNvPr id="11" name="Slide Number Placeholder 7"/>
          <p:cNvSpPr>
            <a:spLocks noGrp="1"/>
          </p:cNvSpPr>
          <p:nvPr>
            <p:ph type="sldNum" sz="quarter" idx="4"/>
          </p:nvPr>
        </p:nvSpPr>
        <p:spPr>
          <a:xfrm>
            <a:off x="23438525" y="12890501"/>
            <a:ext cx="914161" cy="730250"/>
          </a:xfrm>
          <a:prstGeom prst="rect">
            <a:avLst/>
          </a:prstGeom>
        </p:spPr>
        <p:txBody>
          <a:bodyPr anchor="ctr"/>
          <a:lstStyle>
            <a:lvl1pPr>
              <a:defRPr sz="2000" b="1">
                <a:latin typeface="Lato"/>
              </a:defRPr>
            </a:lvl1p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7" name="Text Placeholder 43">
            <a:extLst>
              <a:ext uri="{FF2B5EF4-FFF2-40B4-BE49-F238E27FC236}">
                <a16:creationId xmlns:a16="http://schemas.microsoft.com/office/drawing/2014/main" id="{E9E347D4-06AA-40F9-8102-8A5E7FF279B6}"/>
              </a:ext>
            </a:extLst>
          </p:cNvPr>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73725815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85D088-976A-4876-9730-FB9A6EEC19EE}" type="datetime2">
              <a:rPr lang="en-US" kern="0" smtClean="0">
                <a:solidFill>
                  <a:srgbClr val="222B45"/>
                </a:solidFill>
              </a:rPr>
              <a:t>Thursday, June 23, 2022</a:t>
            </a:fld>
            <a:endParaRPr lang="en-US" kern="0" dirty="0">
              <a:solidFill>
                <a:srgbClr val="222B45"/>
              </a:solidFill>
            </a:endParaRPr>
          </a:p>
        </p:txBody>
      </p:sp>
      <p:sp>
        <p:nvSpPr>
          <p:cNvPr id="4" name="Footer Placeholder 3"/>
          <p:cNvSpPr>
            <a:spLocks noGrp="1"/>
          </p:cNvSpPr>
          <p:nvPr>
            <p:ph type="ftr" sz="quarter" idx="11"/>
          </p:nvPr>
        </p:nvSpPr>
        <p:spPr/>
        <p:txBody>
          <a:bodyPr/>
          <a:lstStyle/>
          <a:p>
            <a:r>
              <a:rPr lang="en-US" kern="0">
                <a:solidFill>
                  <a:srgbClr val="222B45"/>
                </a:solidFill>
              </a:rPr>
              <a:t>Title</a:t>
            </a:r>
            <a:endParaRPr lang="en-US" kern="0" dirty="0">
              <a:solidFill>
                <a:srgbClr val="222B45"/>
              </a:solidFill>
            </a:endParaRPr>
          </a:p>
        </p:txBody>
      </p:sp>
      <p:sp>
        <p:nvSpPr>
          <p:cNvPr id="5" name="Slide Number Placeholder 4"/>
          <p:cNvSpPr>
            <a:spLocks noGrp="1"/>
          </p:cNvSpPr>
          <p:nvPr>
            <p:ph type="sldNum" sz="quarter" idx="12"/>
          </p:nvPr>
        </p:nvSpPr>
        <p:spPr/>
        <p:txBody>
          <a:body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6" name="Content Placeholder 2"/>
          <p:cNvSpPr>
            <a:spLocks noGrp="1"/>
          </p:cNvSpPr>
          <p:nvPr>
            <p:ph sz="half" idx="1"/>
          </p:nvPr>
        </p:nvSpPr>
        <p:spPr>
          <a:xfrm>
            <a:off x="4365545" y="2610323"/>
            <a:ext cx="19345354" cy="9577660"/>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3">
            <a:extLst>
              <a:ext uri="{FF2B5EF4-FFF2-40B4-BE49-F238E27FC236}">
                <a16:creationId xmlns:a16="http://schemas.microsoft.com/office/drawing/2014/main" id="{997A284D-D7EC-41AF-B208-EF15096947C2}"/>
              </a:ext>
            </a:extLst>
          </p:cNvPr>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407899453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12B147-6908-4EB1-AB34-DBB614F7EF9F}" type="datetime2">
              <a:rPr lang="en-US" kern="0" smtClean="0">
                <a:solidFill>
                  <a:srgbClr val="222B45"/>
                </a:solidFill>
              </a:rPr>
              <a:t>Thursday, June 23, 2022</a:t>
            </a:fld>
            <a:endParaRPr lang="en-US" kern="0" dirty="0">
              <a:solidFill>
                <a:srgbClr val="222B45"/>
              </a:solidFill>
            </a:endParaRPr>
          </a:p>
        </p:txBody>
      </p:sp>
      <p:sp>
        <p:nvSpPr>
          <p:cNvPr id="4" name="Footer Placeholder 3"/>
          <p:cNvSpPr>
            <a:spLocks noGrp="1"/>
          </p:cNvSpPr>
          <p:nvPr>
            <p:ph type="ftr" sz="quarter" idx="11"/>
          </p:nvPr>
        </p:nvSpPr>
        <p:spPr/>
        <p:txBody>
          <a:bodyPr/>
          <a:lstStyle/>
          <a:p>
            <a:r>
              <a:rPr lang="en-US" kern="0">
                <a:solidFill>
                  <a:srgbClr val="222B45"/>
                </a:solidFill>
              </a:rPr>
              <a:t>Title</a:t>
            </a:r>
            <a:endParaRPr lang="en-US" kern="0" dirty="0">
              <a:solidFill>
                <a:srgbClr val="222B45"/>
              </a:solidFill>
            </a:endParaRPr>
          </a:p>
        </p:txBody>
      </p:sp>
      <p:sp>
        <p:nvSpPr>
          <p:cNvPr id="5" name="Slide Number Placeholder 4"/>
          <p:cNvSpPr>
            <a:spLocks noGrp="1"/>
          </p:cNvSpPr>
          <p:nvPr>
            <p:ph type="sldNum" sz="quarter" idx="12"/>
          </p:nvPr>
        </p:nvSpPr>
        <p:spPr/>
        <p:txBody>
          <a:body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6" name="Content Placeholder 2"/>
          <p:cNvSpPr>
            <a:spLocks noGrp="1"/>
          </p:cNvSpPr>
          <p:nvPr>
            <p:ph sz="half" idx="1"/>
          </p:nvPr>
        </p:nvSpPr>
        <p:spPr>
          <a:xfrm>
            <a:off x="4365545" y="2610323"/>
            <a:ext cx="19345354" cy="9577660"/>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0" y="1677194"/>
            <a:ext cx="1978819" cy="457200"/>
          </a:xfrm>
          <a:prstGeom prst="rect">
            <a:avLst/>
          </a:prstGeom>
          <a:solidFill>
            <a:srgbClr val="57BDBA"/>
          </a:solidFill>
          <a:ln>
            <a:solidFill>
              <a:srgbClr val="57B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43">
            <a:extLst>
              <a:ext uri="{FF2B5EF4-FFF2-40B4-BE49-F238E27FC236}">
                <a16:creationId xmlns:a16="http://schemas.microsoft.com/office/drawing/2014/main" id="{E44DEBA9-75E8-4A8B-B8A7-271815593386}"/>
              </a:ext>
            </a:extLst>
          </p:cNvPr>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245806322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95620C-D079-4639-90FD-003D9029FCB4}" type="datetime2">
              <a:rPr lang="en-US" kern="0" smtClean="0">
                <a:solidFill>
                  <a:srgbClr val="222B45"/>
                </a:solidFill>
              </a:rPr>
              <a:t>Thursday, June 23, 2022</a:t>
            </a:fld>
            <a:endParaRPr lang="en-US" kern="0" dirty="0">
              <a:solidFill>
                <a:srgbClr val="222B45"/>
              </a:solidFill>
            </a:endParaRPr>
          </a:p>
        </p:txBody>
      </p:sp>
      <p:sp>
        <p:nvSpPr>
          <p:cNvPr id="4" name="Footer Placeholder 3"/>
          <p:cNvSpPr>
            <a:spLocks noGrp="1"/>
          </p:cNvSpPr>
          <p:nvPr>
            <p:ph type="ftr" sz="quarter" idx="11"/>
          </p:nvPr>
        </p:nvSpPr>
        <p:spPr/>
        <p:txBody>
          <a:bodyPr/>
          <a:lstStyle/>
          <a:p>
            <a:r>
              <a:rPr lang="en-US" kern="0">
                <a:solidFill>
                  <a:srgbClr val="222B45"/>
                </a:solidFill>
              </a:rPr>
              <a:t>Title</a:t>
            </a:r>
            <a:endParaRPr lang="en-US" kern="0" dirty="0">
              <a:solidFill>
                <a:srgbClr val="222B45"/>
              </a:solidFill>
            </a:endParaRPr>
          </a:p>
        </p:txBody>
      </p:sp>
      <p:sp>
        <p:nvSpPr>
          <p:cNvPr id="5" name="Slide Number Placeholder 4"/>
          <p:cNvSpPr>
            <a:spLocks noGrp="1"/>
          </p:cNvSpPr>
          <p:nvPr>
            <p:ph type="sldNum" sz="quarter" idx="12"/>
          </p:nvPr>
        </p:nvSpPr>
        <p:spPr/>
        <p:txBody>
          <a:body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6" name="Content Placeholder 4"/>
          <p:cNvSpPr>
            <a:spLocks noGrp="1"/>
          </p:cNvSpPr>
          <p:nvPr>
            <p:ph sz="quarter" idx="2"/>
          </p:nvPr>
        </p:nvSpPr>
        <p:spPr>
          <a:xfrm>
            <a:off x="4339903" y="2379290"/>
            <a:ext cx="9360000" cy="3960000"/>
          </a:xfrm>
        </p:spPr>
        <p:txBody>
          <a:bodyPr anchor="t">
            <a:normAutofit/>
          </a:bodyPr>
          <a:lstStyle>
            <a:lvl1pPr algn="l">
              <a:defRPr sz="4400"/>
            </a:lvl1pPr>
            <a:lvl2pPr algn="l">
              <a:defRPr sz="4000"/>
            </a:lvl2pPr>
            <a:lvl3pPr algn="l">
              <a:defRPr sz="3600"/>
            </a:lvl3pPr>
            <a:lvl4pPr algn="l">
              <a:defRPr sz="3200"/>
            </a:lvl4pPr>
            <a:lvl5pPr algn="l">
              <a:defRPr sz="3200"/>
            </a:lvl5pPr>
            <a:extLst/>
          </a:lstStyle>
          <a:p>
            <a:pPr lvl="0" eaLnBrk="1" latinLnBrk="0" hangingPunct="1"/>
            <a:r>
              <a:rPr lang="en-US"/>
              <a:t>Click to edit Master text styles</a:t>
            </a:r>
          </a:p>
        </p:txBody>
      </p:sp>
      <p:sp>
        <p:nvSpPr>
          <p:cNvPr id="8" name="Content Placeholder 4"/>
          <p:cNvSpPr>
            <a:spLocks noGrp="1"/>
          </p:cNvSpPr>
          <p:nvPr>
            <p:ph sz="quarter" idx="14"/>
          </p:nvPr>
        </p:nvSpPr>
        <p:spPr>
          <a:xfrm>
            <a:off x="14630522" y="2379290"/>
            <a:ext cx="9360000" cy="3960000"/>
          </a:xfrm>
        </p:spPr>
        <p:txBody>
          <a:bodyPr anchor="t">
            <a:normAutofit/>
          </a:bodyPr>
          <a:lstStyle>
            <a:lvl1pPr algn="l">
              <a:defRPr sz="4400"/>
            </a:lvl1pPr>
            <a:lvl2pPr algn="l">
              <a:defRPr sz="4000"/>
            </a:lvl2pPr>
            <a:lvl3pPr algn="l">
              <a:defRPr sz="3600"/>
            </a:lvl3pPr>
            <a:lvl4pPr algn="l">
              <a:defRPr sz="3200"/>
            </a:lvl4pPr>
            <a:lvl5pPr algn="l">
              <a:defRPr sz="3200"/>
            </a:lvl5pPr>
            <a:extLst/>
          </a:lstStyle>
          <a:p>
            <a:pPr lvl="0" eaLnBrk="1" latinLnBrk="0" hangingPunct="1"/>
            <a:r>
              <a:rPr kumimoji="0" lang="en-US"/>
              <a:t>Click to edit Master text styles</a:t>
            </a:r>
          </a:p>
        </p:txBody>
      </p:sp>
      <p:sp>
        <p:nvSpPr>
          <p:cNvPr id="10" name="TextBox 9"/>
          <p:cNvSpPr txBox="1"/>
          <p:nvPr userDrawn="1"/>
        </p:nvSpPr>
        <p:spPr>
          <a:xfrm>
            <a:off x="9445304" y="6401594"/>
            <a:ext cx="9448800" cy="1569660"/>
          </a:xfrm>
          <a:prstGeom prst="rect">
            <a:avLst/>
          </a:prstGeom>
          <a:noFill/>
        </p:spPr>
        <p:txBody>
          <a:bodyPr wrap="square" rtlCol="0">
            <a:spAutoFit/>
          </a:bodyPr>
          <a:lstStyle/>
          <a:p>
            <a:pPr algn="ctr"/>
            <a:r>
              <a:rPr lang="en-US" sz="4800" b="1" i="1" dirty="0">
                <a:solidFill>
                  <a:srgbClr val="C00000"/>
                </a:solidFill>
                <a:latin typeface="Lato Black"/>
              </a:rPr>
              <a:t>Thanks for your attention</a:t>
            </a:r>
            <a:r>
              <a:rPr lang="en-US" sz="4800" b="1" i="1" dirty="0">
                <a:solidFill>
                  <a:srgbClr val="C00000"/>
                </a:solidFill>
                <a:latin typeface="Lato Black"/>
                <a:sym typeface="Wingdings" pitchFamily="2" charset="2"/>
              </a:rPr>
              <a:t></a:t>
            </a:r>
            <a:br>
              <a:rPr lang="en-US" sz="4800" b="1" i="1" dirty="0">
                <a:solidFill>
                  <a:srgbClr val="C00000"/>
                </a:solidFill>
                <a:latin typeface="Lato Black"/>
              </a:rPr>
            </a:br>
            <a:r>
              <a:rPr lang="en-US" sz="4800" b="1" i="1" dirty="0">
                <a:solidFill>
                  <a:srgbClr val="C00000"/>
                </a:solidFill>
                <a:latin typeface="Lato Black"/>
              </a:rPr>
              <a:t>Questions Please</a:t>
            </a:r>
            <a:r>
              <a:rPr lang="en-US" sz="4800" b="1" i="1" baseline="0" dirty="0">
                <a:solidFill>
                  <a:srgbClr val="C00000"/>
                </a:solidFill>
                <a:latin typeface="Lato Black"/>
              </a:rPr>
              <a:t> ..</a:t>
            </a:r>
            <a:endParaRPr lang="en-US" sz="4800" b="1" i="1" dirty="0">
              <a:solidFill>
                <a:srgbClr val="C00000"/>
              </a:solidFill>
              <a:latin typeface="Lato Black"/>
            </a:endParaRPr>
          </a:p>
        </p:txBody>
      </p:sp>
      <p:sp>
        <p:nvSpPr>
          <p:cNvPr id="11" name="Content Placeholder 4"/>
          <p:cNvSpPr>
            <a:spLocks noGrp="1"/>
          </p:cNvSpPr>
          <p:nvPr>
            <p:ph sz="quarter" idx="15"/>
          </p:nvPr>
        </p:nvSpPr>
        <p:spPr>
          <a:xfrm>
            <a:off x="4347142" y="8010922"/>
            <a:ext cx="9360000" cy="3960000"/>
          </a:xfrm>
        </p:spPr>
        <p:txBody>
          <a:bodyPr anchor="t">
            <a:normAutofit/>
          </a:bodyPr>
          <a:lstStyle>
            <a:lvl1pPr algn="l">
              <a:defRPr sz="4400"/>
            </a:lvl1pPr>
            <a:lvl2pPr algn="l">
              <a:defRPr sz="4000"/>
            </a:lvl2pPr>
            <a:lvl3pPr algn="l">
              <a:defRPr sz="3600"/>
            </a:lvl3pPr>
            <a:lvl4pPr algn="l">
              <a:defRPr sz="3200"/>
            </a:lvl4pPr>
            <a:lvl5pPr algn="l">
              <a:defRPr sz="3200"/>
            </a:lvl5pPr>
            <a:extLst/>
          </a:lstStyle>
          <a:p>
            <a:pPr lvl="0" eaLnBrk="1" latinLnBrk="0" hangingPunct="1"/>
            <a:r>
              <a:rPr lang="en-US"/>
              <a:t>Click to edit Master text styles</a:t>
            </a:r>
          </a:p>
        </p:txBody>
      </p:sp>
      <p:sp>
        <p:nvSpPr>
          <p:cNvPr id="12" name="Content Placeholder 4"/>
          <p:cNvSpPr>
            <a:spLocks noGrp="1"/>
          </p:cNvSpPr>
          <p:nvPr>
            <p:ph sz="quarter" idx="16"/>
          </p:nvPr>
        </p:nvSpPr>
        <p:spPr>
          <a:xfrm>
            <a:off x="14637761" y="8010922"/>
            <a:ext cx="9360000" cy="3960000"/>
          </a:xfrm>
        </p:spPr>
        <p:txBody>
          <a:bodyPr anchor="t">
            <a:normAutofit/>
          </a:bodyPr>
          <a:lstStyle>
            <a:lvl1pPr algn="l">
              <a:defRPr sz="4400"/>
            </a:lvl1pPr>
            <a:lvl2pPr algn="l">
              <a:defRPr sz="4000"/>
            </a:lvl2pPr>
            <a:lvl3pPr algn="l">
              <a:defRPr sz="3600"/>
            </a:lvl3pPr>
            <a:lvl4pPr algn="l">
              <a:defRPr sz="3200"/>
            </a:lvl4pPr>
            <a:lvl5pPr algn="l">
              <a:defRPr sz="3200"/>
            </a:lvl5pPr>
            <a:extLst/>
          </a:lstStyle>
          <a:p>
            <a:pPr lvl="0" eaLnBrk="1" latinLnBrk="0" hangingPunct="1"/>
            <a:r>
              <a:rPr kumimoji="0" lang="en-US" dirty="0"/>
              <a:t>Click to edit Master text styles</a:t>
            </a:r>
          </a:p>
        </p:txBody>
      </p:sp>
      <p:sp>
        <p:nvSpPr>
          <p:cNvPr id="7" name="Rectangle 6"/>
          <p:cNvSpPr/>
          <p:nvPr userDrawn="1"/>
        </p:nvSpPr>
        <p:spPr>
          <a:xfrm>
            <a:off x="0" y="1677194"/>
            <a:ext cx="1978819" cy="457200"/>
          </a:xfrm>
          <a:prstGeom prst="rect">
            <a:avLst/>
          </a:prstGeom>
          <a:solidFill>
            <a:srgbClr val="57BDBA"/>
          </a:solidFill>
          <a:ln>
            <a:solidFill>
              <a:srgbClr val="57B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4415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9FF180-67CD-44C6-9249-E18BE5D7D694}" type="datetime2">
              <a:rPr lang="en-US" kern="0" smtClean="0">
                <a:solidFill>
                  <a:srgbClr val="222B45"/>
                </a:solidFill>
              </a:rPr>
              <a:t>Thursday, June 23, 2022</a:t>
            </a:fld>
            <a:endParaRPr lang="en-US" kern="0" dirty="0">
              <a:solidFill>
                <a:srgbClr val="222B45"/>
              </a:solidFill>
            </a:endParaRPr>
          </a:p>
        </p:txBody>
      </p:sp>
      <p:sp>
        <p:nvSpPr>
          <p:cNvPr id="4" name="Footer Placeholder 3"/>
          <p:cNvSpPr>
            <a:spLocks noGrp="1"/>
          </p:cNvSpPr>
          <p:nvPr>
            <p:ph type="ftr" sz="quarter" idx="11"/>
          </p:nvPr>
        </p:nvSpPr>
        <p:spPr/>
        <p:txBody>
          <a:bodyPr/>
          <a:lstStyle/>
          <a:p>
            <a:r>
              <a:rPr lang="en-US" kern="0">
                <a:solidFill>
                  <a:srgbClr val="222B45"/>
                </a:solidFill>
              </a:rPr>
              <a:t>Title</a:t>
            </a:r>
            <a:endParaRPr lang="en-US" kern="0" dirty="0">
              <a:solidFill>
                <a:srgbClr val="222B45"/>
              </a:solidFill>
            </a:endParaRPr>
          </a:p>
        </p:txBody>
      </p:sp>
      <p:sp>
        <p:nvSpPr>
          <p:cNvPr id="5" name="Slide Number Placeholder 4"/>
          <p:cNvSpPr>
            <a:spLocks noGrp="1"/>
          </p:cNvSpPr>
          <p:nvPr>
            <p:ph type="sldNum" sz="quarter" idx="12"/>
          </p:nvPr>
        </p:nvSpPr>
        <p:spPr/>
        <p:txBody>
          <a:body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12" name="Rectangle 11">
            <a:extLst>
              <a:ext uri="{FF2B5EF4-FFF2-40B4-BE49-F238E27FC236}">
                <a16:creationId xmlns:a16="http://schemas.microsoft.com/office/drawing/2014/main" id="{C57F2811-382B-C248-9727-832D0625E6B2}"/>
              </a:ext>
            </a:extLst>
          </p:cNvPr>
          <p:cNvSpPr/>
          <p:nvPr userDrawn="1"/>
        </p:nvSpPr>
        <p:spPr>
          <a:xfrm>
            <a:off x="0" y="1"/>
            <a:ext cx="24377649" cy="5356826"/>
          </a:xfrm>
          <a:prstGeom prst="rect">
            <a:avLst/>
          </a:prstGeom>
          <a:solidFill>
            <a:srgbClr val="222B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C0A6D4A9-B2DB-444F-9EEE-536371DE7BAC}"/>
              </a:ext>
            </a:extLst>
          </p:cNvPr>
          <p:cNvSpPr/>
          <p:nvPr userDrawn="1"/>
        </p:nvSpPr>
        <p:spPr>
          <a:xfrm>
            <a:off x="0" y="5356827"/>
            <a:ext cx="24377650" cy="709361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0" name="Title 1"/>
          <p:cNvSpPr>
            <a:spLocks noGrp="1"/>
          </p:cNvSpPr>
          <p:nvPr>
            <p:ph type="ctrTitle"/>
          </p:nvPr>
        </p:nvSpPr>
        <p:spPr>
          <a:xfrm>
            <a:off x="1828443" y="1170162"/>
            <a:ext cx="20722352" cy="2940390"/>
          </a:xfrm>
          <a:prstGeom prst="rect">
            <a:avLst/>
          </a:prstGeom>
        </p:spPr>
        <p:txBody>
          <a:bodyPr anchor="ctr">
            <a:normAutofit/>
          </a:bodyPr>
          <a:lstStyle>
            <a:lvl1pPr algn="ctr">
              <a:defRPr sz="8000" b="1">
                <a:solidFill>
                  <a:schemeClr val="bg1"/>
                </a:solidFill>
                <a:latin typeface="Lato Black"/>
              </a:defRPr>
            </a:lvl1pPr>
          </a:lstStyle>
          <a:p>
            <a:r>
              <a:rPr lang="en-US"/>
              <a:t>Click to edit Master title style</a:t>
            </a:r>
          </a:p>
        </p:txBody>
      </p:sp>
    </p:spTree>
    <p:extLst>
      <p:ext uri="{BB962C8B-B14F-4D97-AF65-F5344CB8AC3E}">
        <p14:creationId xmlns:p14="http://schemas.microsoft.com/office/powerpoint/2010/main" val="53257281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40747" y="2682330"/>
            <a:ext cx="19514168" cy="93610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EDEA3202-3266-5146-BFB4-E1CBC27ACECD}"/>
              </a:ext>
            </a:extLst>
          </p:cNvPr>
          <p:cNvSpPr/>
          <p:nvPr userDrawn="1"/>
        </p:nvSpPr>
        <p:spPr>
          <a:xfrm>
            <a:off x="0" y="12890500"/>
            <a:ext cx="24377649" cy="825499"/>
          </a:xfrm>
          <a:prstGeom prst="rect">
            <a:avLst/>
          </a:prstGeom>
          <a:solidFill>
            <a:srgbClr val="BEBEB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 name="Date Placeholder 4"/>
          <p:cNvSpPr>
            <a:spLocks noGrp="1"/>
          </p:cNvSpPr>
          <p:nvPr>
            <p:ph type="dt" sz="half" idx="2"/>
          </p:nvPr>
        </p:nvSpPr>
        <p:spPr>
          <a:xfrm>
            <a:off x="19776679" y="12890501"/>
            <a:ext cx="3661846" cy="730250"/>
          </a:xfrm>
          <a:prstGeom prst="rect">
            <a:avLst/>
          </a:prstGeom>
        </p:spPr>
        <p:txBody>
          <a:bodyPr anchor="ctr"/>
          <a:lstStyle>
            <a:lvl1pPr>
              <a:defRPr sz="2000" b="1">
                <a:latin typeface="Lato"/>
              </a:defRPr>
            </a:lvl1pPr>
          </a:lstStyle>
          <a:p>
            <a:fld id="{1A07ABA2-8A32-496F-8421-A98830E91BE7}" type="datetime2">
              <a:rPr lang="en-US" kern="0" smtClean="0">
                <a:solidFill>
                  <a:srgbClr val="222B45"/>
                </a:solidFill>
              </a:rPr>
              <a:t>Thursday, June 23, 2022</a:t>
            </a:fld>
            <a:endParaRPr lang="en-US" kern="0" dirty="0">
              <a:solidFill>
                <a:srgbClr val="222B45"/>
              </a:solidFill>
            </a:endParaRPr>
          </a:p>
        </p:txBody>
      </p:sp>
      <p:sp>
        <p:nvSpPr>
          <p:cNvPr id="10" name="Footer Placeholder 6"/>
          <p:cNvSpPr>
            <a:spLocks noGrp="1"/>
          </p:cNvSpPr>
          <p:nvPr>
            <p:ph type="ftr" sz="quarter" idx="3"/>
          </p:nvPr>
        </p:nvSpPr>
        <p:spPr>
          <a:xfrm>
            <a:off x="11549222" y="12890501"/>
            <a:ext cx="8227457" cy="730250"/>
          </a:xfrm>
          <a:prstGeom prst="rect">
            <a:avLst/>
          </a:prstGeom>
        </p:spPr>
        <p:txBody>
          <a:bodyPr anchor="ctr"/>
          <a:lstStyle>
            <a:lvl1pPr>
              <a:defRPr sz="2000" b="1">
                <a:latin typeface="Lato"/>
              </a:defRPr>
            </a:lvl1pPr>
          </a:lstStyle>
          <a:p>
            <a:r>
              <a:rPr lang="en-US" kern="0">
                <a:solidFill>
                  <a:srgbClr val="222B45"/>
                </a:solidFill>
              </a:rPr>
              <a:t>Title</a:t>
            </a:r>
            <a:endParaRPr lang="en-US" kern="0" dirty="0">
              <a:solidFill>
                <a:srgbClr val="222B45"/>
              </a:solidFill>
            </a:endParaRPr>
          </a:p>
        </p:txBody>
      </p:sp>
      <p:sp>
        <p:nvSpPr>
          <p:cNvPr id="11" name="Slide Number Placeholder 7"/>
          <p:cNvSpPr>
            <a:spLocks noGrp="1"/>
          </p:cNvSpPr>
          <p:nvPr>
            <p:ph type="sldNum" sz="quarter" idx="4"/>
          </p:nvPr>
        </p:nvSpPr>
        <p:spPr>
          <a:xfrm>
            <a:off x="23438525" y="12890501"/>
            <a:ext cx="914161" cy="730250"/>
          </a:xfrm>
          <a:prstGeom prst="rect">
            <a:avLst/>
          </a:prstGeom>
        </p:spPr>
        <p:txBody>
          <a:bodyPr anchor="ctr"/>
          <a:lstStyle>
            <a:lvl1pPr>
              <a:defRPr sz="2000" b="1">
                <a:latin typeface="Lato"/>
              </a:defRPr>
            </a:lvl1p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12" name="Footer Placeholder 4"/>
          <p:cNvSpPr txBox="1">
            <a:spLocks/>
          </p:cNvSpPr>
          <p:nvPr userDrawn="1"/>
        </p:nvSpPr>
        <p:spPr>
          <a:xfrm>
            <a:off x="-5791" y="12938124"/>
            <a:ext cx="11549222" cy="730250"/>
          </a:xfrm>
          <a:prstGeom prst="rect">
            <a:avLst/>
          </a:prstGeom>
        </p:spPr>
        <p:txBody>
          <a:bodyPr vert="horz" lIns="91440" tIns="45720" rIns="91440" bIns="45720" rtlCol="0" anchor="ctr"/>
          <a:lstStyle>
            <a:defPPr>
              <a:defRPr lang="en-US"/>
            </a:defPPr>
            <a:lvl1pPr marL="0" algn="ctr" defTabSz="1828434" rtl="0" eaLnBrk="1" latinLnBrk="0" hangingPunct="1">
              <a:defRPr sz="2399" b="1"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22B45"/>
                </a:solidFill>
                <a:effectLst/>
                <a:uLnTx/>
                <a:uFillTx/>
                <a:latin typeface="Lato"/>
                <a:ea typeface="+mn-ea"/>
                <a:cs typeface="+mn-cs"/>
              </a:rPr>
              <a:t>Multi-Robot Systems (MRS) Research Group| 5th settlement - New Cairo, 11432, Cairo, Egypt| mrs.lab.guc@gmail.com</a:t>
            </a:r>
          </a:p>
        </p:txBody>
      </p:sp>
      <p:sp>
        <p:nvSpPr>
          <p:cNvPr id="13" name="Rectangle 12">
            <a:extLst>
              <a:ext uri="{FF2B5EF4-FFF2-40B4-BE49-F238E27FC236}">
                <a16:creationId xmlns:a16="http://schemas.microsoft.com/office/drawing/2014/main" id="{EDEA3202-3266-5146-BFB4-E1CBC27ACECD}"/>
              </a:ext>
            </a:extLst>
          </p:cNvPr>
          <p:cNvSpPr/>
          <p:nvPr userDrawn="1"/>
        </p:nvSpPr>
        <p:spPr>
          <a:xfrm>
            <a:off x="-5790" y="0"/>
            <a:ext cx="24377649" cy="1804594"/>
          </a:xfrm>
          <a:prstGeom prst="rect">
            <a:avLst/>
          </a:prstGeom>
          <a:solidFill>
            <a:srgbClr val="BEBEB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pic>
        <p:nvPicPr>
          <p:cNvPr id="14" name="Picture 2" descr="C:\Users\co\Desktop\guc_logo.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9400371" y="35765"/>
            <a:ext cx="4659990" cy="20544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co\Desktop\mrs png.png"/>
          <p:cNvPicPr>
            <a:picLocks noChangeAspect="1" noChangeArrowheads="1"/>
          </p:cNvPicPr>
          <p:nvPr userDrawn="1"/>
        </p:nvPicPr>
        <p:blipFill>
          <a:blip r:embed="rId12" cstate="email">
            <a:extLst>
              <a:ext uri="{28A0092B-C50C-407E-A947-70E740481C1C}">
                <a14:useLocalDpi xmlns:a14="http://schemas.microsoft.com/office/drawing/2010/main" val="0"/>
              </a:ext>
            </a:extLst>
          </a:blip>
          <a:srcRect/>
          <a:stretch>
            <a:fillRect/>
          </a:stretch>
        </p:blipFill>
        <p:spPr bwMode="auto">
          <a:xfrm>
            <a:off x="14068718" y="-1359122"/>
            <a:ext cx="6544959" cy="46276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57F2811-382B-C248-9727-832D0625E6B2}"/>
              </a:ext>
            </a:extLst>
          </p:cNvPr>
          <p:cNvSpPr/>
          <p:nvPr userDrawn="1"/>
        </p:nvSpPr>
        <p:spPr>
          <a:xfrm>
            <a:off x="-2" y="0"/>
            <a:ext cx="3864457" cy="12938124"/>
          </a:xfrm>
          <a:prstGeom prst="rect">
            <a:avLst/>
          </a:prstGeom>
          <a:solidFill>
            <a:srgbClr val="222B45"/>
          </a:solidFill>
          <a:ln w="12700" cap="flat" cmpd="sng" algn="ctr">
            <a:noFill/>
            <a:prstDash val="solid"/>
            <a:miter lim="800000"/>
          </a:ln>
          <a:effectLst/>
        </p:spPr>
        <p:txBody>
          <a:bodyPr tIns="2556000" rtlCol="0" anchor="t"/>
          <a:lstStyle/>
          <a:p>
            <a:pPr marL="0" marR="0" lvl="0" indent="0" algn="just" defTabSz="914400" eaLnBrk="1" fontAlgn="auto" latinLnBrk="0" hangingPunct="1">
              <a:lnSpc>
                <a:spcPct val="100000"/>
              </a:lnSpc>
              <a:spcBef>
                <a:spcPts val="0"/>
              </a:spcBef>
              <a:spcAft>
                <a:spcPts val="0"/>
              </a:spcAft>
              <a:buClrTx/>
              <a:buSzTx/>
              <a:buFont typeface="Arial" pitchFamily="34" charset="0"/>
              <a:buNone/>
              <a:tabLst/>
              <a:defRPr/>
            </a:pPr>
            <a:endParaRPr kumimoji="0" lang="en-US"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13DCB51-9231-8940-8D90-D747B41BC6D4}"/>
              </a:ext>
            </a:extLst>
          </p:cNvPr>
          <p:cNvSpPr/>
          <p:nvPr userDrawn="1"/>
        </p:nvSpPr>
        <p:spPr>
          <a:xfrm>
            <a:off x="1" y="12450444"/>
            <a:ext cx="24377649" cy="487680"/>
          </a:xfrm>
          <a:prstGeom prst="rect">
            <a:avLst/>
          </a:prstGeom>
          <a:solidFill>
            <a:srgbClr val="57BD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F13DCB51-9231-8940-8D90-D747B41BC6D4}"/>
              </a:ext>
            </a:extLst>
          </p:cNvPr>
          <p:cNvSpPr/>
          <p:nvPr userDrawn="1"/>
        </p:nvSpPr>
        <p:spPr>
          <a:xfrm>
            <a:off x="-5791" y="1680171"/>
            <a:ext cx="24377649" cy="487680"/>
          </a:xfrm>
          <a:prstGeom prst="rect">
            <a:avLst/>
          </a:prstGeom>
          <a:solidFill>
            <a:srgbClr val="57BD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3" name="Title Placeholder 1"/>
          <p:cNvSpPr>
            <a:spLocks noGrp="1"/>
          </p:cNvSpPr>
          <p:nvPr>
            <p:ph type="title"/>
          </p:nvPr>
        </p:nvSpPr>
        <p:spPr>
          <a:xfrm>
            <a:off x="4268740" y="239568"/>
            <a:ext cx="10009112" cy="1302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5" name="Content Placeholder 40"/>
          <p:cNvSpPr txBox="1">
            <a:spLocks/>
          </p:cNvSpPr>
          <p:nvPr userDrawn="1"/>
        </p:nvSpPr>
        <p:spPr>
          <a:xfrm>
            <a:off x="0" y="1675037"/>
            <a:ext cx="3763963" cy="431229"/>
          </a:xfrm>
          <a:prstGeom prst="rect">
            <a:avLst/>
          </a:prstGeom>
        </p:spPr>
        <p:txBody>
          <a:bodyPr anchor="ctr">
            <a:noAutofit/>
          </a:bodyPr>
          <a:lstStyle>
            <a:lvl1pPr marL="0" indent="0" algn="l" defTabSz="914400" rtl="0" eaLnBrk="1" latinLnBrk="0" hangingPunct="1">
              <a:spcBef>
                <a:spcPct val="20000"/>
              </a:spcBef>
              <a:buFont typeface="Arial" pitchFamily="34" charset="0"/>
              <a:buNone/>
              <a:defRPr sz="3600" b="1" kern="1200">
                <a:solidFill>
                  <a:srgbClr val="002060"/>
                </a:solidFill>
                <a:latin typeface="Lato"/>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Outline</a:t>
            </a:r>
          </a:p>
        </p:txBody>
      </p:sp>
    </p:spTree>
    <p:extLst>
      <p:ext uri="{BB962C8B-B14F-4D97-AF65-F5344CB8AC3E}">
        <p14:creationId xmlns:p14="http://schemas.microsoft.com/office/powerpoint/2010/main" val="3121999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4" r:id="rId5"/>
    <p:sldLayoutId id="2147483662" r:id="rId6"/>
    <p:sldLayoutId id="2147483666" r:id="rId7"/>
    <p:sldLayoutId id="2147483663" r:id="rId8"/>
    <p:sldLayoutId id="2147483667" r:id="rId9"/>
  </p:sldLayoutIdLst>
  <p:transition spd="slow">
    <p:push dir="u"/>
  </p:transition>
  <p:hf hdr="0"/>
  <p:txStyles>
    <p:titleStyle>
      <a:lvl1pPr algn="l" defTabSz="914400" rtl="0" eaLnBrk="1" latinLnBrk="0" hangingPunct="1">
        <a:spcBef>
          <a:spcPct val="0"/>
        </a:spcBef>
        <a:buNone/>
        <a:defRPr sz="6000" b="1" kern="1200">
          <a:solidFill>
            <a:srgbClr val="002060"/>
          </a:solidFill>
          <a:latin typeface="Lato Black"/>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4.png"/><Relationship Id="rId7" Type="http://schemas.openxmlformats.org/officeDocument/2006/relationships/image" Target="../media/image31.png"/><Relationship Id="rId12" Type="http://schemas.openxmlformats.org/officeDocument/2006/relationships/image" Target="../media/image33.png"/><Relationship Id="rId2" Type="http://schemas.openxmlformats.org/officeDocument/2006/relationships/image" Target="../media/image26.png"/><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2.png"/><Relationship Id="rId15" Type="http://schemas.openxmlformats.org/officeDocument/2006/relationships/image" Target="../media/image36.png"/><Relationship Id="rId10" Type="http://schemas.openxmlformats.org/officeDocument/2006/relationships/image" Target="../media/image29.png"/><Relationship Id="rId9" Type="http://schemas.openxmlformats.org/officeDocument/2006/relationships/image" Target="../media/image28.png"/><Relationship Id="rId1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edition.cnn.com/videos/us/2021/02/25/robot-dog-paintball-gun-moos-pkg-vpx.cnn" TargetMode="External"/><Relationship Id="rId7" Type="http://schemas.openxmlformats.org/officeDocument/2006/relationships/hyperlink" Target="https://giphy.com/explore/cobot" TargetMode="External"/><Relationship Id="rId2" Type="http://schemas.openxmlformats.org/officeDocument/2006/relationships/hyperlink" Target="https://commons.wikimedia.org/wiki/File:ATHLETE_robot_climbing_a_hill.jpg" TargetMode="External"/><Relationship Id="rId1" Type="http://schemas.openxmlformats.org/officeDocument/2006/relationships/slideLayout" Target="../slideLayouts/slideLayout4.xml"/><Relationship Id="rId6" Type="http://schemas.openxmlformats.org/officeDocument/2006/relationships/hyperlink" Target="https://www.osha.gov/otm/section-4-safety-hazards/chapter-4" TargetMode="External"/><Relationship Id="rId5" Type="http://schemas.openxmlformats.org/officeDocument/2006/relationships/hyperlink" Target="https://www.therobotreport.com/top-5-countries-using-industrial-robots-2018/" TargetMode="External"/><Relationship Id="rId4" Type="http://schemas.openxmlformats.org/officeDocument/2006/relationships/hyperlink" Target="https://hackaday.com/2015/12/03/an-introduction-to-series-elastic-actuators-for-a-robot/"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hackaday.com/2015/12/03/an-introduction-to-series-elastic-actuators-for-a-robot/" TargetMode="External"/><Relationship Id="rId2" Type="http://schemas.openxmlformats.org/officeDocument/2006/relationships/hyperlink" Target="https://www.mdpi.com/1424-8220/19/24/5351/htm" TargetMode="External"/><Relationship Id="rId1" Type="http://schemas.openxmlformats.org/officeDocument/2006/relationships/slideLayout" Target="../slideLayouts/slideLayout4.xml"/><Relationship Id="rId4" Type="http://schemas.openxmlformats.org/officeDocument/2006/relationships/hyperlink" Target="https://hackaday.com/2013/12/03/compliant-robot-gripper-wont-scramble-your-egg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ram-e-shop.com/product/cytron-10amp-5v-30v-dc-motor-driver-2-channels-mdd10a/" TargetMode="External"/><Relationship Id="rId2" Type="http://schemas.openxmlformats.org/officeDocument/2006/relationships/hyperlink" Target="https://en.wikipedia.org/wiki/PID_controller"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kumimoji="0" lang="en-GB" sz="8000" b="1" i="0" u="none" strike="noStrike" kern="1200" cap="none" spc="0" normalizeH="0" baseline="0" noProof="0" dirty="0">
                <a:ln>
                  <a:noFill/>
                </a:ln>
                <a:solidFill>
                  <a:prstClr val="white"/>
                </a:solidFill>
                <a:effectLst/>
                <a:uLnTx/>
                <a:uFillTx/>
                <a:latin typeface="Lato Black"/>
                <a:ea typeface="+mj-ea"/>
                <a:cs typeface="+mj-cs"/>
              </a:rPr>
              <a:t>Design and Implementation of a Feedback System for One-Legged Series Elastic Actuated (SEA) Robot</a:t>
            </a:r>
            <a:endParaRPr lang="en-US" sz="4000" dirty="0"/>
          </a:p>
        </p:txBody>
      </p:sp>
      <p:sp>
        <p:nvSpPr>
          <p:cNvPr id="4" name="Subtitle 2"/>
          <p:cNvSpPr>
            <a:spLocks noGrp="1"/>
          </p:cNvSpPr>
          <p:nvPr>
            <p:ph type="subTitle" idx="1"/>
          </p:nvPr>
        </p:nvSpPr>
        <p:spPr/>
        <p:txBody>
          <a:bodyPr>
            <a:noAutofit/>
          </a:bodyPr>
          <a:lstStyle/>
          <a:p>
            <a:endParaRPr lang="en-US" sz="3200" spc="300" dirty="0">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30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Presented by: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30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 Ahmed Khaled Mady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30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Supervised by: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30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Dr. Eng. Omar M. Shehata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30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Eng. Andrew M. Faried</a:t>
            </a:r>
          </a:p>
        </p:txBody>
      </p:sp>
    </p:spTree>
    <p:extLst>
      <p:ext uri="{BB962C8B-B14F-4D97-AF65-F5344CB8AC3E}">
        <p14:creationId xmlns:p14="http://schemas.microsoft.com/office/powerpoint/2010/main" val="106631592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2BDE25-F53E-A4AD-C0C9-EE6DDB880DE5}"/>
              </a:ext>
            </a:extLst>
          </p:cNvPr>
          <p:cNvSpPr>
            <a:spLocks noGrp="1"/>
          </p:cNvSpPr>
          <p:nvPr>
            <p:ph sz="half" idx="1"/>
          </p:nvPr>
        </p:nvSpPr>
        <p:spPr>
          <a:xfrm>
            <a:off x="4365545" y="4572794"/>
            <a:ext cx="9192226" cy="7615189"/>
          </a:xfrm>
        </p:spPr>
        <p:txBody>
          <a:bodyPr>
            <a:normAutofit/>
          </a:bodyPr>
          <a:lstStyle/>
          <a:p>
            <a:r>
              <a:rPr lang="en-GB" sz="4000" b="0" i="0" dirty="0">
                <a:effectLst/>
                <a:latin typeface="Arial" panose="020B0604020202020204" pitchFamily="34" charset="0"/>
              </a:rPr>
              <a:t>A stiff actuator is a mechanical device that can move to a precise location or follow a predetermined path. Whatever external pressures are applied to the actuator (within the device’s force limitations), once a position is attained, it will remain there.</a:t>
            </a:r>
            <a:endParaRPr lang="en-GB" sz="4000" dirty="0"/>
          </a:p>
        </p:txBody>
      </p:sp>
      <p:sp>
        <p:nvSpPr>
          <p:cNvPr id="4" name="Title 3">
            <a:extLst>
              <a:ext uri="{FF2B5EF4-FFF2-40B4-BE49-F238E27FC236}">
                <a16:creationId xmlns:a16="http://schemas.microsoft.com/office/drawing/2014/main" id="{08DB0D75-C655-5D5C-C592-D308C17F100D}"/>
              </a:ext>
            </a:extLst>
          </p:cNvPr>
          <p:cNvSpPr>
            <a:spLocks noGrp="1"/>
          </p:cNvSpPr>
          <p:nvPr>
            <p:ph type="title"/>
          </p:nvPr>
        </p:nvSpPr>
        <p:spPr/>
        <p:txBody>
          <a:bodyPr/>
          <a:lstStyle/>
          <a:p>
            <a:r>
              <a:rPr lang="en-US" dirty="0"/>
              <a:t>Rigid Actuators</a:t>
            </a:r>
            <a:endParaRPr lang="en-GB" dirty="0"/>
          </a:p>
        </p:txBody>
      </p:sp>
      <p:sp>
        <p:nvSpPr>
          <p:cNvPr id="5" name="Date Placeholder 4">
            <a:extLst>
              <a:ext uri="{FF2B5EF4-FFF2-40B4-BE49-F238E27FC236}">
                <a16:creationId xmlns:a16="http://schemas.microsoft.com/office/drawing/2014/main" id="{6386C75F-8EE3-944C-4B00-A170E8157A3B}"/>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CFB581D1-E3E0-DBFB-3055-D135E10C4EE4}"/>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2913EEC2-4F7D-AA56-5B2B-B3A7D7438347}"/>
              </a:ext>
            </a:extLst>
          </p:cNvPr>
          <p:cNvSpPr>
            <a:spLocks noGrp="1"/>
          </p:cNvSpPr>
          <p:nvPr>
            <p:ph type="sldNum" sz="quarter" idx="4"/>
          </p:nvPr>
        </p:nvSpPr>
        <p:spPr/>
        <p:txBody>
          <a:bodyPr/>
          <a:lstStyle/>
          <a:p>
            <a:fld id="{EBE3AD81-3AD4-9C46-856E-C08CF1183C60}" type="slidenum">
              <a:rPr lang="en-US" kern="0" smtClean="0">
                <a:solidFill>
                  <a:srgbClr val="222B45"/>
                </a:solidFill>
              </a:rPr>
              <a:pPr/>
              <a:t>10</a:t>
            </a:fld>
            <a:endParaRPr lang="en-US" kern="0" dirty="0">
              <a:solidFill>
                <a:srgbClr val="222B45"/>
              </a:solidFill>
            </a:endParaRPr>
          </a:p>
        </p:txBody>
      </p:sp>
      <p:sp>
        <p:nvSpPr>
          <p:cNvPr id="8" name="Text Placeholder 7">
            <a:extLst>
              <a:ext uri="{FF2B5EF4-FFF2-40B4-BE49-F238E27FC236}">
                <a16:creationId xmlns:a16="http://schemas.microsoft.com/office/drawing/2014/main" id="{D65EE368-2BDD-6C61-E7CB-D6F37FAA87DB}"/>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Contributions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endParaRPr lang="en-GB" dirty="0">
              <a:solidFill>
                <a:schemeClr val="bg2"/>
              </a:solidFill>
            </a:endParaRPr>
          </a:p>
        </p:txBody>
      </p:sp>
      <p:sp>
        <p:nvSpPr>
          <p:cNvPr id="9" name="Content Placeholder 8">
            <a:extLst>
              <a:ext uri="{FF2B5EF4-FFF2-40B4-BE49-F238E27FC236}">
                <a16:creationId xmlns:a16="http://schemas.microsoft.com/office/drawing/2014/main" id="{28FD70DE-E024-6A56-6049-382065157A16}"/>
              </a:ext>
            </a:extLst>
          </p:cNvPr>
          <p:cNvSpPr>
            <a:spLocks noGrp="1"/>
          </p:cNvSpPr>
          <p:nvPr>
            <p:ph sz="half" idx="13"/>
          </p:nvPr>
        </p:nvSpPr>
        <p:spPr/>
        <p:txBody>
          <a:bodyPr/>
          <a:lstStyle/>
          <a:p>
            <a:endParaRPr lang="en-GB" dirty="0"/>
          </a:p>
        </p:txBody>
      </p:sp>
      <p:grpSp>
        <p:nvGrpSpPr>
          <p:cNvPr id="11" name="Group 10">
            <a:extLst>
              <a:ext uri="{FF2B5EF4-FFF2-40B4-BE49-F238E27FC236}">
                <a16:creationId xmlns:a16="http://schemas.microsoft.com/office/drawing/2014/main" id="{07BF5448-60DF-8C53-E128-A3C62736A249}"/>
              </a:ext>
            </a:extLst>
          </p:cNvPr>
          <p:cNvGrpSpPr/>
          <p:nvPr/>
        </p:nvGrpSpPr>
        <p:grpSpPr>
          <a:xfrm>
            <a:off x="15847219" y="4079853"/>
            <a:ext cx="6477000" cy="5557881"/>
            <a:chOff x="3694546" y="1637145"/>
            <a:chExt cx="3261973" cy="2537569"/>
          </a:xfrm>
        </p:grpSpPr>
        <p:pic>
          <p:nvPicPr>
            <p:cNvPr id="12" name="Content Placeholder 9">
              <a:extLst>
                <a:ext uri="{FF2B5EF4-FFF2-40B4-BE49-F238E27FC236}">
                  <a16:creationId xmlns:a16="http://schemas.microsoft.com/office/drawing/2014/main" id="{65E3671C-BD5F-7346-DD05-CB9242A440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546" y="1637145"/>
              <a:ext cx="3261973" cy="2028947"/>
            </a:xfrm>
            <a:prstGeom prst="rect">
              <a:avLst/>
            </a:prstGeom>
          </p:spPr>
        </p:pic>
        <p:sp>
          <p:nvSpPr>
            <p:cNvPr id="13" name="TextBox 12">
              <a:extLst>
                <a:ext uri="{FF2B5EF4-FFF2-40B4-BE49-F238E27FC236}">
                  <a16:creationId xmlns:a16="http://schemas.microsoft.com/office/drawing/2014/main" id="{E3958B3D-9C46-9B7A-5E1F-FB3767FABF1C}"/>
                </a:ext>
              </a:extLst>
            </p:cNvPr>
            <p:cNvSpPr txBox="1"/>
            <p:nvPr/>
          </p:nvSpPr>
          <p:spPr>
            <a:xfrm>
              <a:off x="3694546" y="3805382"/>
              <a:ext cx="3261973" cy="369332"/>
            </a:xfrm>
            <a:prstGeom prst="rect">
              <a:avLst/>
            </a:prstGeom>
            <a:noFill/>
          </p:spPr>
          <p:txBody>
            <a:bodyPr wrap="square" rtlCol="0">
              <a:spAutoFit/>
            </a:bodyPr>
            <a:lstStyle/>
            <a:p>
              <a:pPr algn="ctr"/>
              <a:r>
                <a:rPr lang="en-US" dirty="0"/>
                <a:t>Rigid Robot mechanism[10]</a:t>
              </a:r>
              <a:endParaRPr lang="en-GB" dirty="0"/>
            </a:p>
          </p:txBody>
        </p:sp>
      </p:grpSp>
    </p:spTree>
    <p:extLst>
      <p:ext uri="{BB962C8B-B14F-4D97-AF65-F5344CB8AC3E}">
        <p14:creationId xmlns:p14="http://schemas.microsoft.com/office/powerpoint/2010/main" val="108826147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332049-6EAC-07C7-EA07-25B52D1282A5}"/>
              </a:ext>
            </a:extLst>
          </p:cNvPr>
          <p:cNvSpPr>
            <a:spLocks noGrp="1"/>
          </p:cNvSpPr>
          <p:nvPr>
            <p:ph sz="half" idx="13"/>
          </p:nvPr>
        </p:nvSpPr>
        <p:spPr>
          <a:xfrm>
            <a:off x="14518673" y="4946627"/>
            <a:ext cx="9192226" cy="7240627"/>
          </a:xfrm>
        </p:spPr>
        <p:txBody>
          <a:bodyPr>
            <a:normAutofit/>
          </a:bodyPr>
          <a:lstStyle/>
          <a:p>
            <a:r>
              <a:rPr lang="en-GB" sz="4000" b="0" i="0" dirty="0">
                <a:effectLst/>
                <a:latin typeface="Arial" panose="020B0604020202020204" pitchFamily="34" charset="0"/>
              </a:rPr>
              <a:t>Depending on the supplied</a:t>
            </a:r>
            <a:br>
              <a:rPr lang="en-GB" sz="4000" dirty="0"/>
            </a:br>
            <a:r>
              <a:rPr lang="en-GB" sz="4000" b="0" i="0" dirty="0">
                <a:effectLst/>
                <a:latin typeface="Arial" panose="020B0604020202020204" pitchFamily="34" charset="0"/>
              </a:rPr>
              <a:t>external force, a compliant actuator will tolerate departures from its own equilibrium position. A compliant actuator’s equilibrium position is defined as the point where the actuator creates zero force or torque.</a:t>
            </a:r>
            <a:endParaRPr lang="en-GB" sz="4000" dirty="0"/>
          </a:p>
        </p:txBody>
      </p:sp>
      <p:sp>
        <p:nvSpPr>
          <p:cNvPr id="4" name="Title 3">
            <a:extLst>
              <a:ext uri="{FF2B5EF4-FFF2-40B4-BE49-F238E27FC236}">
                <a16:creationId xmlns:a16="http://schemas.microsoft.com/office/drawing/2014/main" id="{AC239F4A-1E4C-732D-AAC0-B48CDB2E8BAE}"/>
              </a:ext>
            </a:extLst>
          </p:cNvPr>
          <p:cNvSpPr>
            <a:spLocks noGrp="1"/>
          </p:cNvSpPr>
          <p:nvPr>
            <p:ph type="title"/>
          </p:nvPr>
        </p:nvSpPr>
        <p:spPr/>
        <p:txBody>
          <a:bodyPr/>
          <a:lstStyle/>
          <a:p>
            <a:r>
              <a:rPr lang="en-US" dirty="0"/>
              <a:t>Compliant Actuators</a:t>
            </a:r>
            <a:endParaRPr lang="en-GB" dirty="0"/>
          </a:p>
        </p:txBody>
      </p:sp>
      <p:sp>
        <p:nvSpPr>
          <p:cNvPr id="5" name="Date Placeholder 4">
            <a:extLst>
              <a:ext uri="{FF2B5EF4-FFF2-40B4-BE49-F238E27FC236}">
                <a16:creationId xmlns:a16="http://schemas.microsoft.com/office/drawing/2014/main" id="{855FF629-FB77-8175-A2C3-4B4DC05E4927}"/>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FBAE2B82-BBA9-971F-1267-4BE507B92D85}"/>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E275133F-7234-8586-B730-B5191FFA1162}"/>
              </a:ext>
            </a:extLst>
          </p:cNvPr>
          <p:cNvSpPr>
            <a:spLocks noGrp="1"/>
          </p:cNvSpPr>
          <p:nvPr>
            <p:ph type="sldNum" sz="quarter" idx="4"/>
          </p:nvPr>
        </p:nvSpPr>
        <p:spPr/>
        <p:txBody>
          <a:bodyPr/>
          <a:lstStyle/>
          <a:p>
            <a:fld id="{EBE3AD81-3AD4-9C46-856E-C08CF1183C60}" type="slidenum">
              <a:rPr lang="en-US" kern="0" smtClean="0">
                <a:solidFill>
                  <a:srgbClr val="222B45"/>
                </a:solidFill>
              </a:rPr>
              <a:pPr/>
              <a:t>11</a:t>
            </a:fld>
            <a:endParaRPr lang="en-US" kern="0" dirty="0">
              <a:solidFill>
                <a:srgbClr val="222B45"/>
              </a:solidFill>
            </a:endParaRPr>
          </a:p>
        </p:txBody>
      </p:sp>
      <p:sp>
        <p:nvSpPr>
          <p:cNvPr id="8" name="Text Placeholder 7">
            <a:extLst>
              <a:ext uri="{FF2B5EF4-FFF2-40B4-BE49-F238E27FC236}">
                <a16:creationId xmlns:a16="http://schemas.microsoft.com/office/drawing/2014/main" id="{30F939DC-CC06-BFF5-FF26-2610DB7A5A7B}"/>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Contributions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endParaRPr lang="en-GB" dirty="0">
              <a:solidFill>
                <a:schemeClr val="bg2"/>
              </a:solidFill>
            </a:endParaRPr>
          </a:p>
        </p:txBody>
      </p:sp>
      <p:sp>
        <p:nvSpPr>
          <p:cNvPr id="9" name="Content Placeholder 8">
            <a:extLst>
              <a:ext uri="{FF2B5EF4-FFF2-40B4-BE49-F238E27FC236}">
                <a16:creationId xmlns:a16="http://schemas.microsoft.com/office/drawing/2014/main" id="{7871E7E0-B37F-D935-3D0D-297255B04E2A}"/>
              </a:ext>
            </a:extLst>
          </p:cNvPr>
          <p:cNvSpPr>
            <a:spLocks noGrp="1"/>
          </p:cNvSpPr>
          <p:nvPr>
            <p:ph sz="half" idx="1"/>
          </p:nvPr>
        </p:nvSpPr>
        <p:spPr/>
        <p:txBody>
          <a:bodyPr/>
          <a:lstStyle/>
          <a:p>
            <a:endParaRPr lang="en-GB" dirty="0"/>
          </a:p>
        </p:txBody>
      </p:sp>
      <p:grpSp>
        <p:nvGrpSpPr>
          <p:cNvPr id="11" name="Group 10">
            <a:extLst>
              <a:ext uri="{FF2B5EF4-FFF2-40B4-BE49-F238E27FC236}">
                <a16:creationId xmlns:a16="http://schemas.microsoft.com/office/drawing/2014/main" id="{FB7E5D22-2272-25EF-9F37-AC15106261DD}"/>
              </a:ext>
            </a:extLst>
          </p:cNvPr>
          <p:cNvGrpSpPr/>
          <p:nvPr/>
        </p:nvGrpSpPr>
        <p:grpSpPr>
          <a:xfrm>
            <a:off x="4248429" y="3658394"/>
            <a:ext cx="10270244" cy="7010400"/>
            <a:chOff x="1939636" y="640217"/>
            <a:chExt cx="3534293" cy="2887921"/>
          </a:xfrm>
        </p:grpSpPr>
        <p:pic>
          <p:nvPicPr>
            <p:cNvPr id="12" name="Content Placeholder 9">
              <a:extLst>
                <a:ext uri="{FF2B5EF4-FFF2-40B4-BE49-F238E27FC236}">
                  <a16:creationId xmlns:a16="http://schemas.microsoft.com/office/drawing/2014/main" id="{F4099031-19D8-7DB3-17C6-F6943031E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636" y="640217"/>
              <a:ext cx="3534293" cy="2319584"/>
            </a:xfrm>
            <a:prstGeom prst="rect">
              <a:avLst/>
            </a:prstGeom>
          </p:spPr>
        </p:pic>
        <p:sp>
          <p:nvSpPr>
            <p:cNvPr id="13" name="TextBox 12">
              <a:extLst>
                <a:ext uri="{FF2B5EF4-FFF2-40B4-BE49-F238E27FC236}">
                  <a16:creationId xmlns:a16="http://schemas.microsoft.com/office/drawing/2014/main" id="{42A583CE-87E7-FE41-AF49-C82C7C18DE25}"/>
                </a:ext>
              </a:extLst>
            </p:cNvPr>
            <p:cNvSpPr txBox="1"/>
            <p:nvPr/>
          </p:nvSpPr>
          <p:spPr>
            <a:xfrm>
              <a:off x="1939636" y="3066473"/>
              <a:ext cx="3534293" cy="461665"/>
            </a:xfrm>
            <a:prstGeom prst="rect">
              <a:avLst/>
            </a:prstGeom>
            <a:noFill/>
          </p:spPr>
          <p:txBody>
            <a:bodyPr wrap="square" rtlCol="0">
              <a:spAutoFit/>
            </a:bodyPr>
            <a:lstStyle/>
            <a:p>
              <a:pPr algn="ctr"/>
              <a:r>
                <a:rPr lang="en-US" sz="2400" dirty="0">
                  <a:latin typeface="Lato" panose="020F0502020204030203" pitchFamily="34" charset="0"/>
                  <a:ea typeface="Lato" panose="020F0502020204030203" pitchFamily="34" charset="0"/>
                  <a:cs typeface="Lato" panose="020F0502020204030203" pitchFamily="34" charset="0"/>
                </a:rPr>
                <a:t>Compliant Robot[10]</a:t>
              </a:r>
              <a:endParaRPr lang="en-GB" sz="2400" dirty="0">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410535047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16B8F9F6-C955-4D7B-A7C3-671BFFB04026}"/>
              </a:ext>
            </a:extLst>
          </p:cNvPr>
          <p:cNvSpPr>
            <a:spLocks noGrp="1"/>
          </p:cNvSpPr>
          <p:nvPr>
            <p:ph sz="half" idx="1"/>
          </p:nvPr>
        </p:nvSpPr>
        <p:spPr>
          <a:xfrm>
            <a:off x="4365545" y="3886994"/>
            <a:ext cx="9192226" cy="8300988"/>
          </a:xfrm>
        </p:spPr>
        <p:txBody>
          <a:bodyPr>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400" b="0" i="0" u="none" strike="noStrike" kern="1200" cap="none" spc="0" normalizeH="0" baseline="0" noProof="0" dirty="0">
                <a:ln>
                  <a:noFill/>
                </a:ln>
                <a:solidFill>
                  <a:srgbClr val="444444"/>
                </a:solidFill>
                <a:effectLst/>
                <a:uLnTx/>
                <a:uFillTx/>
                <a:latin typeface="Source Sans Pro" panose="020B0604020202020204" pitchFamily="34" charset="0"/>
                <a:ea typeface="+mn-ea"/>
                <a:cs typeface="+mn-cs"/>
              </a:rPr>
              <a:t>The term compliance refers to flexibility and agility. </a:t>
            </a:r>
            <a:r>
              <a:rPr kumimoji="0" lang="en-GB" sz="4400" b="0" i="0" u="none" strike="noStrike" kern="1200" cap="none" spc="0" normalizeH="0" baseline="0" noProof="0" dirty="0">
                <a:ln>
                  <a:noFill/>
                </a:ln>
                <a:solidFill>
                  <a:srgbClr val="444444"/>
                </a:solidFill>
                <a:effectLst/>
                <a:uLnTx/>
                <a:uFillTx/>
                <a:latin typeface="Source Sans Pro" panose="020B0503030403020204" pitchFamily="34" charset="0"/>
                <a:ea typeface="+mn-ea"/>
                <a:cs typeface="+mn-cs"/>
              </a:rPr>
              <a:t>A compliant effector can reach several positions and exert different forces on a given object.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4400" b="0" i="0" u="none" strike="noStrike" kern="1200" cap="none" spc="0" normalizeH="0" baseline="0" noProof="0" dirty="0">
              <a:ln>
                <a:noFill/>
              </a:ln>
              <a:solidFill>
                <a:srgbClr val="444444"/>
              </a:solidFill>
              <a:effectLst/>
              <a:uLnTx/>
              <a:uFillTx/>
              <a:latin typeface="Source Sans Pro" panose="020B0503030403020204" pitchFamily="34" charset="0"/>
              <a:ea typeface="+mn-ea"/>
              <a:cs typeface="+mn-cs"/>
            </a:endParaRPr>
          </a:p>
          <a:p>
            <a:pPr marL="0" indent="0">
              <a:buNone/>
              <a:defRPr/>
            </a:pPr>
            <a:r>
              <a:rPr kumimoji="0" lang="en-GB" sz="4400" b="0" i="0" u="none" strike="noStrike" kern="1200" cap="none" spc="0" normalizeH="0" baseline="0" noProof="0" dirty="0">
                <a:ln>
                  <a:noFill/>
                </a:ln>
                <a:solidFill>
                  <a:srgbClr val="444444"/>
                </a:solidFill>
                <a:effectLst/>
                <a:uLnTx/>
                <a:uFillTx/>
                <a:latin typeface="Source Sans Pro" panose="020B0503030403020204" pitchFamily="34" charset="0"/>
                <a:ea typeface="+mn-ea"/>
                <a:cs typeface="+mn-cs"/>
              </a:rPr>
              <a:t>A compliant robot gripper can grasp an egg without crushing it with the proper settings. A non-compliant gripper will crush the egg and continue its given operation. </a:t>
            </a:r>
            <a:endParaRPr kumimoji="0" lang="en-GB" sz="4400" b="0" i="0" u="none" strike="noStrike" kern="1200" cap="none" spc="0" normalizeH="0" baseline="0" noProof="0" dirty="0">
              <a:ln>
                <a:noFill/>
              </a:ln>
              <a:solidFill>
                <a:prstClr val="black">
                  <a:lumMod val="85000"/>
                  <a:lumOff val="15000"/>
                </a:prstClr>
              </a:solidFill>
              <a:effectLst/>
              <a:uLnTx/>
              <a:uFillTx/>
              <a:latin typeface="Lato"/>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4400" b="1" i="0" u="none" strike="noStrike" kern="1200" cap="none" spc="0" normalizeH="0" baseline="0" noProof="0" dirty="0">
              <a:ln>
                <a:noFill/>
              </a:ln>
              <a:solidFill>
                <a:srgbClr val="002060"/>
              </a:solidFill>
              <a:effectLst/>
              <a:uLnTx/>
              <a:uFillTx/>
              <a:latin typeface="Lato Black"/>
              <a:ea typeface="+mn-ea"/>
              <a:cs typeface="+mn-cs"/>
            </a:endParaRPr>
          </a:p>
          <a:p>
            <a:endParaRPr lang="en-US" dirty="0"/>
          </a:p>
        </p:txBody>
      </p:sp>
      <p:sp>
        <p:nvSpPr>
          <p:cNvPr id="2" name="Title 1"/>
          <p:cNvSpPr>
            <a:spLocks noGrp="1"/>
          </p:cNvSpPr>
          <p:nvPr>
            <p:ph type="title"/>
          </p:nvPr>
        </p:nvSpPr>
        <p:spPr/>
        <p:txBody>
          <a:bodyPr/>
          <a:lstStyle/>
          <a:p>
            <a:r>
              <a:rPr lang="en-US" dirty="0"/>
              <a:t>Problem Statement</a:t>
            </a:r>
          </a:p>
        </p:txBody>
      </p:sp>
      <p:sp>
        <p:nvSpPr>
          <p:cNvPr id="24" name="Text Placeholder 23">
            <a:extLst>
              <a:ext uri="{FF2B5EF4-FFF2-40B4-BE49-F238E27FC236}">
                <a16:creationId xmlns:a16="http://schemas.microsoft.com/office/drawing/2014/main" id="{C3B27153-BF16-4601-B929-5ABD3BAB22B3}"/>
              </a:ext>
            </a:extLst>
          </p:cNvPr>
          <p:cNvSpPr>
            <a:spLocks noGrp="1"/>
          </p:cNvSpPr>
          <p:nvPr>
            <p:ph type="body" sz="quarter" idx="14"/>
          </p:nvPr>
        </p:nvSpPr>
        <p:spPr/>
        <p:txBody>
          <a:bodyPr/>
          <a:lstStyle/>
          <a:p>
            <a:r>
              <a:rPr lang="en-US" dirty="0"/>
              <a:t>Compliance</a:t>
            </a:r>
          </a:p>
        </p:txBody>
      </p:sp>
      <p:sp>
        <p:nvSpPr>
          <p:cNvPr id="25" name="Text Placeholder 24">
            <a:extLst>
              <a:ext uri="{FF2B5EF4-FFF2-40B4-BE49-F238E27FC236}">
                <a16:creationId xmlns:a16="http://schemas.microsoft.com/office/drawing/2014/main" id="{67F7FD48-AAC7-48FE-A3AA-48F9EDF11D24}"/>
              </a:ext>
            </a:extLst>
          </p:cNvPr>
          <p:cNvSpPr>
            <a:spLocks noGrp="1"/>
          </p:cNvSpPr>
          <p:nvPr>
            <p:ph type="body" sz="quarter" idx="15"/>
          </p:nvPr>
        </p:nvSpPr>
        <p:spPr/>
        <p:txBody>
          <a:bodyPr/>
          <a:lstStyle/>
          <a:p>
            <a:endParaRPr lang="en-US" dirty="0"/>
          </a:p>
        </p:txBody>
      </p:sp>
      <p:sp>
        <p:nvSpPr>
          <p:cNvPr id="5" name="Date Placeholder 4"/>
          <p:cNvSpPr>
            <a:spLocks noGrp="1"/>
          </p:cNvSpPr>
          <p:nvPr>
            <p:ph type="dt" sz="half" idx="2"/>
          </p:nvPr>
        </p:nvSpPr>
        <p:spPr/>
        <p:txBody>
          <a:bodyPr/>
          <a:lstStyle/>
          <a:p>
            <a:fld id="{4A3B4CCF-AEBA-4442-88B9-F29AF309B13A}" type="datetime2">
              <a:rPr lang="en-US" kern="0" smtClean="0">
                <a:solidFill>
                  <a:srgbClr val="222B45"/>
                </a:solidFill>
              </a:rPr>
              <a:t>Thursday, June 23, 2022</a:t>
            </a:fld>
            <a:endParaRPr lang="en-US" kern="0" dirty="0">
              <a:solidFill>
                <a:srgbClr val="222B45"/>
              </a:solidFill>
            </a:endParaRPr>
          </a:p>
        </p:txBody>
      </p:sp>
      <p:sp>
        <p:nvSpPr>
          <p:cNvPr id="6" name="Footer Placeholder 5"/>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p:cNvSpPr>
            <a:spLocks noGrp="1"/>
          </p:cNvSpPr>
          <p:nvPr>
            <p:ph type="sldNum" sz="quarter" idx="4"/>
          </p:nvPr>
        </p:nvSpPr>
        <p:spPr/>
        <p:txBody>
          <a:bodyPr/>
          <a:lstStyle/>
          <a:p>
            <a:fld id="{EBE3AD81-3AD4-9C46-856E-C08CF1183C60}" type="slidenum">
              <a:rPr lang="en-US" kern="0" smtClean="0">
                <a:solidFill>
                  <a:srgbClr val="222B45"/>
                </a:solidFill>
              </a:rPr>
              <a:pPr/>
              <a:t>12</a:t>
            </a:fld>
            <a:endParaRPr lang="en-US" kern="0" dirty="0">
              <a:solidFill>
                <a:srgbClr val="222B45"/>
              </a:solidFill>
            </a:endParaRPr>
          </a:p>
        </p:txBody>
      </p:sp>
      <p:sp>
        <p:nvSpPr>
          <p:cNvPr id="26" name="Text Placeholder 25">
            <a:extLst>
              <a:ext uri="{FF2B5EF4-FFF2-40B4-BE49-F238E27FC236}">
                <a16:creationId xmlns:a16="http://schemas.microsoft.com/office/drawing/2014/main" id="{A83A0355-0CF2-46D8-9430-03016047EB54}"/>
              </a:ext>
            </a:extLst>
          </p:cNvPr>
          <p:cNvSpPr>
            <a:spLocks noGrp="1"/>
          </p:cNvSpPr>
          <p:nvPr>
            <p:ph type="body" sz="quarter" idx="17"/>
          </p:nvPr>
        </p:nvSpPr>
        <p:spPr/>
        <p:txBody>
          <a:bodyPr/>
          <a:lstStyle/>
          <a:p>
            <a:pPr marL="342900" lvl="0" indent="-342900">
              <a:buFont typeface="Arial" panose="020B0604020202020204" pitchFamily="34" charset="0"/>
              <a:buChar char="•"/>
            </a:pPr>
            <a:r>
              <a:rPr lang="en-US" sz="2400" dirty="0">
                <a:solidFill>
                  <a:srgbClr val="7F7F7F"/>
                </a:solidFill>
                <a:effectLst>
                  <a:glow>
                    <a:srgbClr val="FFFFFF">
                      <a:alpha val="9000"/>
                    </a:srgbClr>
                  </a:glow>
                  <a:reflection endPos="0" dist="50800" dir="5400000" sy="-100000" algn="bl" rotWithShape="0"/>
                </a:effectLst>
              </a:rPr>
              <a:t>Motivation</a:t>
            </a:r>
          </a:p>
          <a:p>
            <a:pPr marL="352425" indent="-342900">
              <a:buFont typeface="Arial" panose="020B0604020202020204" pitchFamily="34" charset="0"/>
              <a:buChar char="•"/>
            </a:pPr>
            <a:r>
              <a:rPr lang="en-US" sz="2400" dirty="0">
                <a:solidFill>
                  <a:srgbClr val="7F7F7F"/>
                </a:solidFill>
                <a:effectLst>
                  <a:glow>
                    <a:srgbClr val="FFFFFF">
                      <a:alpha val="9000"/>
                    </a:srgbClr>
                  </a:glow>
                  <a:reflection endPos="0" dist="50800" dir="5400000" sy="-100000" algn="bl" rotWithShape="0"/>
                </a:effectLst>
              </a:rPr>
              <a:t>Introduction</a:t>
            </a:r>
          </a:p>
          <a:p>
            <a:pPr marL="352425" indent="-342900">
              <a:buFont typeface="Arial" panose="020B0604020202020204" pitchFamily="34" charset="0"/>
              <a:buChar char="•"/>
            </a:pPr>
            <a:r>
              <a:rPr lang="en-US" sz="2400" b="1" dirty="0">
                <a:solidFill>
                  <a:schemeClr val="bg2"/>
                </a:solidFill>
                <a:effectLst>
                  <a:glow>
                    <a:srgbClr val="FFFFFF">
                      <a:alpha val="9000"/>
                    </a:srgbClr>
                  </a:glow>
                  <a:reflection endPos="0" dist="50800" dir="5400000" sy="-100000" algn="bl" rotWithShape="0"/>
                </a:effectLst>
              </a:rPr>
              <a:t>Problem Statement</a:t>
            </a:r>
            <a:endParaRPr lang="en-US" sz="2400" dirty="0">
              <a:solidFill>
                <a:srgbClr val="7F7F7F"/>
              </a:solidFill>
              <a:effectLst>
                <a:glow>
                  <a:srgbClr val="FFFFFF">
                    <a:alpha val="9000"/>
                  </a:srgbClr>
                </a:glow>
                <a:reflection endPos="0" dist="50800" dir="5400000" sy="-100000" algn="bl" rotWithShape="0"/>
              </a:effectLst>
            </a:endParaRPr>
          </a:p>
          <a:p>
            <a:pPr marL="352425" indent="-342900">
              <a:buFont typeface="Arial" panose="020B0604020202020204" pitchFamily="34" charset="0"/>
              <a:buChar char="•"/>
            </a:pPr>
            <a:r>
              <a:rPr lang="en-US" sz="2400" dirty="0">
                <a:solidFill>
                  <a:srgbClr val="7F7F7F"/>
                </a:solidFill>
                <a:effectLst>
                  <a:glow>
                    <a:srgbClr val="FFFFFF">
                      <a:alpha val="9000"/>
                    </a:srgbClr>
                  </a:glow>
                  <a:reflection endPos="0" dist="50800" dir="5400000" sy="-100000" algn="bl" rotWithShape="0"/>
                </a:effectLst>
              </a:rPr>
              <a:t>The State of Art</a:t>
            </a:r>
          </a:p>
          <a:p>
            <a:pPr marL="352425" indent="-342900">
              <a:buFont typeface="Arial" panose="020B0604020202020204" pitchFamily="34" charset="0"/>
              <a:buChar char="•"/>
            </a:pPr>
            <a:r>
              <a:rPr lang="en-US" sz="2400" dirty="0">
                <a:solidFill>
                  <a:srgbClr val="7F7F7F"/>
                </a:solidFill>
                <a:effectLst>
                  <a:glow>
                    <a:srgbClr val="FFFFFF">
                      <a:alpha val="9000"/>
                    </a:srgbClr>
                  </a:glow>
                  <a:reflection endPos="0" dist="50800" dir="5400000" sy="-100000" algn="bl" rotWithShape="0"/>
                </a:effectLst>
              </a:rPr>
              <a:t>Thesis Objective</a:t>
            </a:r>
          </a:p>
          <a:p>
            <a:pPr marL="352425" indent="-342900">
              <a:buFont typeface="Arial" panose="020B0604020202020204" pitchFamily="34" charset="0"/>
              <a:buChar char="•"/>
            </a:pPr>
            <a:r>
              <a:rPr lang="en-US" sz="2400" dirty="0">
                <a:solidFill>
                  <a:srgbClr val="7F7F7F"/>
                </a:solidFill>
                <a:effectLst>
                  <a:glow>
                    <a:srgbClr val="FFFFFF">
                      <a:alpha val="9000"/>
                    </a:srgbClr>
                  </a:glow>
                  <a:reflection endPos="0" dist="50800" dir="5400000" sy="-100000" algn="bl" rotWithShape="0"/>
                </a:effectLst>
              </a:rPr>
              <a:t>Methodology</a:t>
            </a:r>
          </a:p>
          <a:p>
            <a:pPr marL="352425" indent="-342900">
              <a:buFont typeface="Arial" panose="020B0604020202020204" pitchFamily="34" charset="0"/>
              <a:buChar char="•"/>
            </a:pPr>
            <a:r>
              <a:rPr lang="en-US" sz="2400" dirty="0">
                <a:solidFill>
                  <a:srgbClr val="7F7F7F"/>
                </a:solidFill>
                <a:effectLst>
                  <a:glow>
                    <a:srgbClr val="FFFFFF">
                      <a:alpha val="9000"/>
                    </a:srgbClr>
                  </a:glow>
                  <a:reflection endPos="0" dist="50800" dir="5400000" sy="-100000" algn="bl" rotWithShape="0"/>
                </a:effectLst>
              </a:rPr>
              <a:t>Results and Discussion</a:t>
            </a:r>
          </a:p>
          <a:p>
            <a:pPr marL="352425" indent="-342900">
              <a:buFont typeface="Arial" panose="020B0604020202020204" pitchFamily="34" charset="0"/>
              <a:buChar char="•"/>
            </a:pPr>
            <a:r>
              <a:rPr lang="en-US" sz="2400" dirty="0">
                <a:solidFill>
                  <a:srgbClr val="7F7F7F"/>
                </a:solidFill>
                <a:effectLst>
                  <a:glow>
                    <a:srgbClr val="FFFFFF">
                      <a:alpha val="9000"/>
                    </a:srgbClr>
                  </a:glow>
                  <a:reflection endPos="0" dist="50800" dir="5400000" sy="-100000" algn="bl" rotWithShape="0"/>
                </a:effectLst>
              </a:rPr>
              <a:t>Conclusion</a:t>
            </a:r>
          </a:p>
          <a:p>
            <a:pPr marL="352425" indent="-342900">
              <a:buFont typeface="Arial" panose="020B0604020202020204" pitchFamily="34" charset="0"/>
              <a:buChar char="•"/>
            </a:pPr>
            <a:r>
              <a:rPr lang="en-US" sz="2400" dirty="0">
                <a:solidFill>
                  <a:srgbClr val="7F7F7F"/>
                </a:solidFill>
                <a:effectLst>
                  <a:glow>
                    <a:srgbClr val="FFFFFF">
                      <a:alpha val="9000"/>
                    </a:srgbClr>
                  </a:glow>
                  <a:reflection endPos="0" dist="50800" dir="5400000" sy="-100000" algn="bl" rotWithShape="0"/>
                </a:effectLst>
              </a:rPr>
              <a:t>Future Recommendations</a:t>
            </a:r>
          </a:p>
          <a:p>
            <a:pPr marL="352425" indent="-342900">
              <a:buFont typeface="Arial" panose="020B0604020202020204" pitchFamily="34" charset="0"/>
              <a:buChar char="•"/>
            </a:pPr>
            <a:r>
              <a:rPr lang="en-US" sz="2400" dirty="0">
                <a:solidFill>
                  <a:srgbClr val="7F7F7F"/>
                </a:solidFill>
                <a:effectLst>
                  <a:glow>
                    <a:srgbClr val="FFFFFF">
                      <a:alpha val="9000"/>
                    </a:srgbClr>
                  </a:glow>
                  <a:reflection endPos="0" dist="50800" dir="5400000" sy="-100000" algn="bl" rotWithShape="0"/>
                </a:effectLst>
              </a:rPr>
              <a:t>References</a:t>
            </a:r>
          </a:p>
          <a:p>
            <a:endParaRPr lang="en-US" dirty="0"/>
          </a:p>
        </p:txBody>
      </p:sp>
      <p:sp>
        <p:nvSpPr>
          <p:cNvPr id="4" name="Content Placeholder 3">
            <a:extLst>
              <a:ext uri="{FF2B5EF4-FFF2-40B4-BE49-F238E27FC236}">
                <a16:creationId xmlns:a16="http://schemas.microsoft.com/office/drawing/2014/main" id="{DD1F233F-8D70-FCCD-FFD9-E8EEA252DC95}"/>
              </a:ext>
            </a:extLst>
          </p:cNvPr>
          <p:cNvSpPr>
            <a:spLocks noGrp="1"/>
          </p:cNvSpPr>
          <p:nvPr>
            <p:ph sz="half" idx="13"/>
          </p:nvPr>
        </p:nvSpPr>
        <p:spPr>
          <a:xfrm>
            <a:off x="14518673" y="3735318"/>
            <a:ext cx="9192226" cy="3708338"/>
          </a:xfrm>
        </p:spPr>
        <p:txBody>
          <a:bodyPr/>
          <a:lstStyle/>
          <a:p>
            <a:endParaRPr lang="en-GB" dirty="0"/>
          </a:p>
        </p:txBody>
      </p:sp>
      <p:grpSp>
        <p:nvGrpSpPr>
          <p:cNvPr id="18" name="Group 17">
            <a:extLst>
              <a:ext uri="{FF2B5EF4-FFF2-40B4-BE49-F238E27FC236}">
                <a16:creationId xmlns:a16="http://schemas.microsoft.com/office/drawing/2014/main" id="{2516E908-1699-0E92-039C-2C9D28907E7C}"/>
              </a:ext>
            </a:extLst>
          </p:cNvPr>
          <p:cNvGrpSpPr/>
          <p:nvPr/>
        </p:nvGrpSpPr>
        <p:grpSpPr>
          <a:xfrm>
            <a:off x="15102653" y="2958864"/>
            <a:ext cx="7272667" cy="5539887"/>
            <a:chOff x="4017818" y="902213"/>
            <a:chExt cx="3862158" cy="3102290"/>
          </a:xfrm>
        </p:grpSpPr>
        <p:pic>
          <p:nvPicPr>
            <p:cNvPr id="19" name="Content Placeholder 9" descr="&#10;">
              <a:extLst>
                <a:ext uri="{FF2B5EF4-FFF2-40B4-BE49-F238E27FC236}">
                  <a16:creationId xmlns:a16="http://schemas.microsoft.com/office/drawing/2014/main" id="{E4B88D46-27F4-2B55-42CA-357F7C52A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818" y="902213"/>
              <a:ext cx="3833434" cy="2156306"/>
            </a:xfrm>
            <a:prstGeom prst="rect">
              <a:avLst/>
            </a:prstGeom>
          </p:spPr>
        </p:pic>
        <p:sp>
          <p:nvSpPr>
            <p:cNvPr id="20" name="TextBox 19">
              <a:extLst>
                <a:ext uri="{FF2B5EF4-FFF2-40B4-BE49-F238E27FC236}">
                  <a16:creationId xmlns:a16="http://schemas.microsoft.com/office/drawing/2014/main" id="{CE898F9A-4BDF-C686-6B31-DA3912A2A898}"/>
                </a:ext>
              </a:extLst>
            </p:cNvPr>
            <p:cNvSpPr txBox="1"/>
            <p:nvPr/>
          </p:nvSpPr>
          <p:spPr>
            <a:xfrm>
              <a:off x="4017818" y="3173506"/>
              <a:ext cx="3862158" cy="830997"/>
            </a:xfrm>
            <a:prstGeom prst="rect">
              <a:avLst/>
            </a:prstGeom>
            <a:noFill/>
          </p:spPr>
          <p:txBody>
            <a:bodyPr wrap="square" rtlCol="0">
              <a:spAutoFit/>
            </a:bodyPr>
            <a:lstStyle/>
            <a:p>
              <a:pPr algn="ctr"/>
              <a:r>
                <a:rPr lang="en-US" sz="2400" dirty="0">
                  <a:solidFill>
                    <a:prstClr val="black"/>
                  </a:solidFill>
                  <a:latin typeface="Lato" panose="020F0502020204030203" pitchFamily="34" charset="0"/>
                  <a:ea typeface="Lato" panose="020F0502020204030203" pitchFamily="34" charset="0"/>
                  <a:cs typeface="Lato" panose="020F0502020204030203" pitchFamily="34" charset="0"/>
                </a:rPr>
                <a:t>Back drivable Mechanism[12]</a:t>
              </a:r>
              <a:endParaRPr lang="en-GB" sz="24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p:grpSp>
        <p:nvGrpSpPr>
          <p:cNvPr id="21" name="Group 20">
            <a:extLst>
              <a:ext uri="{FF2B5EF4-FFF2-40B4-BE49-F238E27FC236}">
                <a16:creationId xmlns:a16="http://schemas.microsoft.com/office/drawing/2014/main" id="{AE9EC77C-7E85-87B7-9BC9-D2827E7B7AAF}"/>
              </a:ext>
            </a:extLst>
          </p:cNvPr>
          <p:cNvGrpSpPr/>
          <p:nvPr/>
        </p:nvGrpSpPr>
        <p:grpSpPr>
          <a:xfrm>
            <a:off x="15554793" y="7443656"/>
            <a:ext cx="6737163" cy="5053938"/>
            <a:chOff x="2669750" y="1191574"/>
            <a:chExt cx="4286862" cy="3261092"/>
          </a:xfrm>
        </p:grpSpPr>
        <p:pic>
          <p:nvPicPr>
            <p:cNvPr id="23" name="Picture 22">
              <a:extLst>
                <a:ext uri="{FF2B5EF4-FFF2-40B4-BE49-F238E27FC236}">
                  <a16:creationId xmlns:a16="http://schemas.microsoft.com/office/drawing/2014/main" id="{3110FD6A-6442-8A35-F5EC-68C99419A217}"/>
                </a:ext>
              </a:extLst>
            </p:cNvPr>
            <p:cNvPicPr>
              <a:picLocks noChangeAspect="1"/>
            </p:cNvPicPr>
            <p:nvPr/>
          </p:nvPicPr>
          <p:blipFill>
            <a:blip r:embed="rId3"/>
            <a:stretch>
              <a:fillRect/>
            </a:stretch>
          </p:blipFill>
          <p:spPr>
            <a:xfrm>
              <a:off x="2669751" y="1191574"/>
              <a:ext cx="4286861" cy="2799427"/>
            </a:xfrm>
            <a:prstGeom prst="rect">
              <a:avLst/>
            </a:prstGeom>
          </p:spPr>
        </p:pic>
        <p:sp>
          <p:nvSpPr>
            <p:cNvPr id="27" name="TextBox 26">
              <a:extLst>
                <a:ext uri="{FF2B5EF4-FFF2-40B4-BE49-F238E27FC236}">
                  <a16:creationId xmlns:a16="http://schemas.microsoft.com/office/drawing/2014/main" id="{9AC3FE4A-4597-9F19-9AF9-ECB1CC30EE6C}"/>
                </a:ext>
              </a:extLst>
            </p:cNvPr>
            <p:cNvSpPr txBox="1"/>
            <p:nvPr/>
          </p:nvSpPr>
          <p:spPr>
            <a:xfrm>
              <a:off x="2669750" y="3991001"/>
              <a:ext cx="4286862" cy="461665"/>
            </a:xfrm>
            <a:prstGeom prst="rect">
              <a:avLst/>
            </a:prstGeom>
            <a:noFill/>
          </p:spPr>
          <p:txBody>
            <a:bodyPr wrap="square" rtlCol="0">
              <a:spAutoFit/>
            </a:bodyPr>
            <a:lstStyle/>
            <a:p>
              <a:pPr algn="ctr"/>
              <a:r>
                <a:rPr lang="en-US" sz="2400" dirty="0">
                  <a:solidFill>
                    <a:prstClr val="black"/>
                  </a:solidFill>
                  <a:latin typeface="Lato" panose="020F0502020204030203" pitchFamily="34" charset="0"/>
                  <a:ea typeface="Lato" panose="020F0502020204030203" pitchFamily="34" charset="0"/>
                  <a:cs typeface="Lato" panose="020F0502020204030203" pitchFamily="34" charset="0"/>
                </a:rPr>
                <a:t>Egg gripper[11]</a:t>
              </a:r>
              <a:endParaRPr lang="en-GB" sz="24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76876438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E1DF53-A386-9BF9-DC86-543C88D57CFB}"/>
              </a:ext>
            </a:extLst>
          </p:cNvPr>
          <p:cNvSpPr>
            <a:spLocks noGrp="1"/>
          </p:cNvSpPr>
          <p:nvPr>
            <p:ph sz="half" idx="1"/>
          </p:nvPr>
        </p:nvSpPr>
        <p:spPr>
          <a:xfrm>
            <a:off x="4365545" y="3124995"/>
            <a:ext cx="9192226" cy="9062988"/>
          </a:xfrm>
        </p:spPr>
        <p:txBody>
          <a:bodyPr>
            <a:normAutofit/>
          </a:bodyPr>
          <a:lstStyle/>
          <a:p>
            <a:r>
              <a:rPr lang="en-GB" dirty="0"/>
              <a:t>Unlike traditional actuation, which uses stiff gears to send force/torque to the load that is proportionate to the motor torque and current flowing through it, the torque transferred to the end load by a SEA is meant to be proportionate to the spring deformation, which is a major component of a SEA.</a:t>
            </a:r>
          </a:p>
          <a:p>
            <a:endParaRPr lang="en-GB" dirty="0"/>
          </a:p>
          <a:p>
            <a:r>
              <a:rPr lang="en-GB" sz="3600" dirty="0"/>
              <a:t>Reaction Force-Sensing Series Elastic Actuator (RFSEA)    </a:t>
            </a:r>
          </a:p>
          <a:p>
            <a:r>
              <a:rPr lang="en-GB" sz="3600" dirty="0"/>
              <a:t> Force-sensing Series Elastic Actuator (FSEA)   </a:t>
            </a:r>
          </a:p>
          <a:p>
            <a:r>
              <a:rPr lang="en-GB" sz="3600" b="0" i="0" dirty="0">
                <a:effectLst/>
                <a:latin typeface="Arial" panose="020B0604020202020204" pitchFamily="34" charset="0"/>
              </a:rPr>
              <a:t>Transmitted Force-Sensing Series Elastic Actuator (TFSEA)</a:t>
            </a:r>
            <a:endParaRPr lang="en-GB" sz="3600" dirty="0"/>
          </a:p>
          <a:p>
            <a:pPr marL="0" indent="0">
              <a:buNone/>
            </a:pPr>
            <a:endParaRPr lang="en-GB" dirty="0"/>
          </a:p>
          <a:p>
            <a:endParaRPr lang="en-GB" dirty="0"/>
          </a:p>
        </p:txBody>
      </p:sp>
      <p:sp>
        <p:nvSpPr>
          <p:cNvPr id="4" name="Title 3">
            <a:extLst>
              <a:ext uri="{FF2B5EF4-FFF2-40B4-BE49-F238E27FC236}">
                <a16:creationId xmlns:a16="http://schemas.microsoft.com/office/drawing/2014/main" id="{7C173C53-2459-E766-8415-18693CA55564}"/>
              </a:ext>
            </a:extLst>
          </p:cNvPr>
          <p:cNvSpPr>
            <a:spLocks noGrp="1"/>
          </p:cNvSpPr>
          <p:nvPr>
            <p:ph type="title"/>
          </p:nvPr>
        </p:nvSpPr>
        <p:spPr/>
        <p:txBody>
          <a:bodyPr/>
          <a:lstStyle/>
          <a:p>
            <a:r>
              <a:rPr lang="en-US" dirty="0"/>
              <a:t>Series Elastic Actuator(SEA)</a:t>
            </a:r>
            <a:endParaRPr lang="en-GB" dirty="0"/>
          </a:p>
        </p:txBody>
      </p:sp>
      <p:sp>
        <p:nvSpPr>
          <p:cNvPr id="5" name="Date Placeholder 4">
            <a:extLst>
              <a:ext uri="{FF2B5EF4-FFF2-40B4-BE49-F238E27FC236}">
                <a16:creationId xmlns:a16="http://schemas.microsoft.com/office/drawing/2014/main" id="{5CC97681-7DCD-22DB-1129-2E50379C7FA3}"/>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314DE926-2916-5FC9-B01A-8A7C01BA6E92}"/>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97C33CAB-0893-1C93-B5DD-F3963F777E8B}"/>
              </a:ext>
            </a:extLst>
          </p:cNvPr>
          <p:cNvSpPr>
            <a:spLocks noGrp="1"/>
          </p:cNvSpPr>
          <p:nvPr>
            <p:ph type="sldNum" sz="quarter" idx="4"/>
          </p:nvPr>
        </p:nvSpPr>
        <p:spPr/>
        <p:txBody>
          <a:bodyPr/>
          <a:lstStyle/>
          <a:p>
            <a:fld id="{EBE3AD81-3AD4-9C46-856E-C08CF1183C60}" type="slidenum">
              <a:rPr lang="en-US" kern="0" smtClean="0">
                <a:solidFill>
                  <a:srgbClr val="222B45"/>
                </a:solidFill>
              </a:rPr>
              <a:pPr/>
              <a:t>13</a:t>
            </a:fld>
            <a:endParaRPr lang="en-US" kern="0" dirty="0">
              <a:solidFill>
                <a:srgbClr val="222B45"/>
              </a:solidFill>
            </a:endParaRPr>
          </a:p>
        </p:txBody>
      </p:sp>
      <p:sp>
        <p:nvSpPr>
          <p:cNvPr id="8" name="Text Placeholder 7">
            <a:extLst>
              <a:ext uri="{FF2B5EF4-FFF2-40B4-BE49-F238E27FC236}">
                <a16:creationId xmlns:a16="http://schemas.microsoft.com/office/drawing/2014/main" id="{67D5DCFC-760A-BBBF-07DC-4653B7652D5D}"/>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The State of Art</a:t>
            </a:r>
            <a:endParaRPr kumimoji="0" lang="en-US" sz="2400" b="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pic>
        <p:nvPicPr>
          <p:cNvPr id="17" name="Content Placeholder 16">
            <a:extLst>
              <a:ext uri="{FF2B5EF4-FFF2-40B4-BE49-F238E27FC236}">
                <a16:creationId xmlns:a16="http://schemas.microsoft.com/office/drawing/2014/main" id="{1BD5B0B0-C175-9C78-37A8-3E305CD192C0}"/>
              </a:ext>
            </a:extLst>
          </p:cNvPr>
          <p:cNvPicPr>
            <a:picLocks noGrp="1" noChangeAspect="1"/>
          </p:cNvPicPr>
          <p:nvPr>
            <p:ph sz="half" idx="13"/>
          </p:nvPr>
        </p:nvPicPr>
        <p:blipFill>
          <a:blip r:embed="rId2"/>
          <a:stretch>
            <a:fillRect/>
          </a:stretch>
        </p:blipFill>
        <p:spPr>
          <a:xfrm>
            <a:off x="15161419" y="2369022"/>
            <a:ext cx="8140587" cy="5404172"/>
          </a:xfrm>
          <a:prstGeom prst="rect">
            <a:avLst/>
          </a:prstGeom>
        </p:spPr>
      </p:pic>
      <p:pic>
        <p:nvPicPr>
          <p:cNvPr id="18" name="Picture 17">
            <a:extLst>
              <a:ext uri="{FF2B5EF4-FFF2-40B4-BE49-F238E27FC236}">
                <a16:creationId xmlns:a16="http://schemas.microsoft.com/office/drawing/2014/main" id="{D7E13B8E-826E-16E0-0836-A104F5A3885F}"/>
              </a:ext>
            </a:extLst>
          </p:cNvPr>
          <p:cNvPicPr>
            <a:picLocks noChangeAspect="1"/>
          </p:cNvPicPr>
          <p:nvPr/>
        </p:nvPicPr>
        <p:blipFill>
          <a:blip r:embed="rId3"/>
          <a:stretch>
            <a:fillRect/>
          </a:stretch>
        </p:blipFill>
        <p:spPr>
          <a:xfrm>
            <a:off x="14932819" y="7773194"/>
            <a:ext cx="7924800" cy="4513711"/>
          </a:xfrm>
          <a:prstGeom prst="rect">
            <a:avLst/>
          </a:prstGeom>
        </p:spPr>
      </p:pic>
    </p:spTree>
    <p:extLst>
      <p:ext uri="{BB962C8B-B14F-4D97-AF65-F5344CB8AC3E}">
        <p14:creationId xmlns:p14="http://schemas.microsoft.com/office/powerpoint/2010/main" val="259739678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FC67E3-5B18-E5DD-D3F0-A36FFC3CA7FA}"/>
              </a:ext>
            </a:extLst>
          </p:cNvPr>
          <p:cNvSpPr>
            <a:spLocks noGrp="1"/>
          </p:cNvSpPr>
          <p:nvPr>
            <p:ph type="title"/>
          </p:nvPr>
        </p:nvSpPr>
        <p:spPr/>
        <p:txBody>
          <a:bodyPr/>
          <a:lstStyle/>
          <a:p>
            <a:r>
              <a:rPr lang="en-US" dirty="0"/>
              <a:t>SEA Types</a:t>
            </a:r>
            <a:endParaRPr lang="en-GB" dirty="0"/>
          </a:p>
        </p:txBody>
      </p:sp>
      <p:sp>
        <p:nvSpPr>
          <p:cNvPr id="5" name="Date Placeholder 4">
            <a:extLst>
              <a:ext uri="{FF2B5EF4-FFF2-40B4-BE49-F238E27FC236}">
                <a16:creationId xmlns:a16="http://schemas.microsoft.com/office/drawing/2014/main" id="{4933CFAF-2F70-E9A9-C4C4-7544D8296754}"/>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46647B7C-B8C3-E1A6-56A1-5901A06A85A6}"/>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35AAF526-3C9B-EA39-7E19-28E4C776A206}"/>
              </a:ext>
            </a:extLst>
          </p:cNvPr>
          <p:cNvSpPr>
            <a:spLocks noGrp="1"/>
          </p:cNvSpPr>
          <p:nvPr>
            <p:ph type="sldNum" sz="quarter" idx="4"/>
          </p:nvPr>
        </p:nvSpPr>
        <p:spPr/>
        <p:txBody>
          <a:bodyPr/>
          <a:lstStyle/>
          <a:p>
            <a:fld id="{EBE3AD81-3AD4-9C46-856E-C08CF1183C60}" type="slidenum">
              <a:rPr lang="en-US" kern="0" smtClean="0">
                <a:solidFill>
                  <a:srgbClr val="222B45"/>
                </a:solidFill>
              </a:rPr>
              <a:pPr/>
              <a:t>14</a:t>
            </a:fld>
            <a:endParaRPr lang="en-US" kern="0" dirty="0">
              <a:solidFill>
                <a:srgbClr val="222B45"/>
              </a:solidFill>
            </a:endParaRPr>
          </a:p>
        </p:txBody>
      </p:sp>
      <p:sp>
        <p:nvSpPr>
          <p:cNvPr id="8" name="Text Placeholder 7">
            <a:extLst>
              <a:ext uri="{FF2B5EF4-FFF2-40B4-BE49-F238E27FC236}">
                <a16:creationId xmlns:a16="http://schemas.microsoft.com/office/drawing/2014/main" id="{BF568CE3-8F03-7DF1-264C-4E966718404A}"/>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The State of Art</a:t>
            </a:r>
            <a:endParaRPr kumimoji="0" lang="en-US" sz="2400" b="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sp>
        <p:nvSpPr>
          <p:cNvPr id="14" name="Content Placeholder 13">
            <a:extLst>
              <a:ext uri="{FF2B5EF4-FFF2-40B4-BE49-F238E27FC236}">
                <a16:creationId xmlns:a16="http://schemas.microsoft.com/office/drawing/2014/main" id="{EDD3CDD0-C961-138A-A3B9-CEFD17873F77}"/>
              </a:ext>
            </a:extLst>
          </p:cNvPr>
          <p:cNvSpPr>
            <a:spLocks noGrp="1"/>
          </p:cNvSpPr>
          <p:nvPr>
            <p:ph sz="half" idx="13"/>
          </p:nvPr>
        </p:nvSpPr>
        <p:spPr>
          <a:xfrm>
            <a:off x="4444063" y="2610323"/>
            <a:ext cx="19266836" cy="9576932"/>
          </a:xfrm>
        </p:spPr>
        <p:txBody>
          <a:bodyPr/>
          <a:lstStyle/>
          <a:p>
            <a:r>
              <a:rPr lang="en-US" dirty="0"/>
              <a:t>F-SEA                                                                  TF-SEA</a:t>
            </a:r>
            <a:endParaRPr lang="en-GB" dirty="0"/>
          </a:p>
        </p:txBody>
      </p:sp>
      <p:sp>
        <p:nvSpPr>
          <p:cNvPr id="3" name="Content Placeholder 2">
            <a:extLst>
              <a:ext uri="{FF2B5EF4-FFF2-40B4-BE49-F238E27FC236}">
                <a16:creationId xmlns:a16="http://schemas.microsoft.com/office/drawing/2014/main" id="{B0DBE384-4609-BD7C-A23C-F7046AD15EF7}"/>
              </a:ext>
            </a:extLst>
          </p:cNvPr>
          <p:cNvSpPr>
            <a:spLocks noGrp="1"/>
          </p:cNvSpPr>
          <p:nvPr>
            <p:ph sz="half" idx="1"/>
          </p:nvPr>
        </p:nvSpPr>
        <p:spPr/>
        <p:txBody>
          <a:bodyPr/>
          <a:lstStyle/>
          <a:p>
            <a:endParaRPr lang="en-GB" dirty="0"/>
          </a:p>
        </p:txBody>
      </p:sp>
      <p:grpSp>
        <p:nvGrpSpPr>
          <p:cNvPr id="12" name="Group 11">
            <a:extLst>
              <a:ext uri="{FF2B5EF4-FFF2-40B4-BE49-F238E27FC236}">
                <a16:creationId xmlns:a16="http://schemas.microsoft.com/office/drawing/2014/main" id="{27184CB3-0E7C-0357-A81A-22F35F6F82BC}"/>
              </a:ext>
            </a:extLst>
          </p:cNvPr>
          <p:cNvGrpSpPr/>
          <p:nvPr/>
        </p:nvGrpSpPr>
        <p:grpSpPr>
          <a:xfrm>
            <a:off x="4394540" y="4039394"/>
            <a:ext cx="19453679" cy="7543800"/>
            <a:chOff x="650171" y="761061"/>
            <a:chExt cx="11192207" cy="4236745"/>
          </a:xfrm>
        </p:grpSpPr>
        <p:pic>
          <p:nvPicPr>
            <p:cNvPr id="13" name="Picture 12">
              <a:extLst>
                <a:ext uri="{FF2B5EF4-FFF2-40B4-BE49-F238E27FC236}">
                  <a16:creationId xmlns:a16="http://schemas.microsoft.com/office/drawing/2014/main" id="{FB87EA10-5D78-458E-7CB5-C963DBA5672F}"/>
                </a:ext>
              </a:extLst>
            </p:cNvPr>
            <p:cNvPicPr>
              <a:picLocks noChangeAspect="1"/>
            </p:cNvPicPr>
            <p:nvPr/>
          </p:nvPicPr>
          <p:blipFill>
            <a:blip r:embed="rId2"/>
            <a:stretch>
              <a:fillRect/>
            </a:stretch>
          </p:blipFill>
          <p:spPr>
            <a:xfrm>
              <a:off x="650171" y="761061"/>
              <a:ext cx="4827264" cy="3465197"/>
            </a:xfrm>
            <a:prstGeom prst="rect">
              <a:avLst/>
            </a:prstGeom>
          </p:spPr>
        </p:pic>
        <p:sp>
          <p:nvSpPr>
            <p:cNvPr id="16" name="TextBox 15">
              <a:extLst>
                <a:ext uri="{FF2B5EF4-FFF2-40B4-BE49-F238E27FC236}">
                  <a16:creationId xmlns:a16="http://schemas.microsoft.com/office/drawing/2014/main" id="{9B6D00C8-52DB-F6C8-2A55-E4A82AC54ED2}"/>
                </a:ext>
              </a:extLst>
            </p:cNvPr>
            <p:cNvSpPr txBox="1"/>
            <p:nvPr/>
          </p:nvSpPr>
          <p:spPr>
            <a:xfrm>
              <a:off x="650172" y="4536141"/>
              <a:ext cx="11192206" cy="461665"/>
            </a:xfrm>
            <a:prstGeom prst="rect">
              <a:avLst/>
            </a:prstGeom>
            <a:noFill/>
          </p:spPr>
          <p:txBody>
            <a:bodyPr wrap="square" rtlCol="0">
              <a:spAutoFit/>
            </a:bodyPr>
            <a:lstStyle/>
            <a:p>
              <a:pPr algn="ctr"/>
              <a:r>
                <a:rPr lang="en-US" sz="2400" dirty="0">
                  <a:solidFill>
                    <a:prstClr val="black"/>
                  </a:solidFill>
                  <a:latin typeface="Lato" panose="020F0502020204030203" pitchFamily="34" charset="0"/>
                  <a:ea typeface="Lato" panose="020F0502020204030203" pitchFamily="34" charset="0"/>
                  <a:cs typeface="Lato" panose="020F0502020204030203" pitchFamily="34" charset="0"/>
                </a:rPr>
                <a:t>Series Elastic Actuator Configurations[12]</a:t>
              </a:r>
              <a:endParaRPr lang="en-GB" sz="24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17" name="Picture 16">
              <a:extLst>
                <a:ext uri="{FF2B5EF4-FFF2-40B4-BE49-F238E27FC236}">
                  <a16:creationId xmlns:a16="http://schemas.microsoft.com/office/drawing/2014/main" id="{A1117909-C4E7-3BC1-97E0-B7C6DFCF9FB0}"/>
                </a:ext>
              </a:extLst>
            </p:cNvPr>
            <p:cNvPicPr>
              <a:picLocks noChangeAspect="1"/>
            </p:cNvPicPr>
            <p:nvPr/>
          </p:nvPicPr>
          <p:blipFill>
            <a:blip r:embed="rId3"/>
            <a:stretch>
              <a:fillRect/>
            </a:stretch>
          </p:blipFill>
          <p:spPr>
            <a:xfrm>
              <a:off x="5635997" y="1064278"/>
              <a:ext cx="6206380" cy="2515162"/>
            </a:xfrm>
            <a:prstGeom prst="rect">
              <a:avLst/>
            </a:prstGeom>
          </p:spPr>
        </p:pic>
      </p:grpSp>
    </p:spTree>
    <p:extLst>
      <p:ext uri="{BB962C8B-B14F-4D97-AF65-F5344CB8AC3E}">
        <p14:creationId xmlns:p14="http://schemas.microsoft.com/office/powerpoint/2010/main" val="382173142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3FB511-30E6-EC1E-8240-E5068ED0C8F8}"/>
              </a:ext>
            </a:extLst>
          </p:cNvPr>
          <p:cNvSpPr>
            <a:spLocks noGrp="1"/>
          </p:cNvSpPr>
          <p:nvPr>
            <p:ph sz="half" idx="13"/>
          </p:nvPr>
        </p:nvSpPr>
        <p:spPr/>
        <p:txBody>
          <a:bodyPr/>
          <a:lstStyle/>
          <a:p>
            <a:endParaRPr lang="en-GB" dirty="0"/>
          </a:p>
        </p:txBody>
      </p:sp>
      <p:sp>
        <p:nvSpPr>
          <p:cNvPr id="4" name="Title 3">
            <a:extLst>
              <a:ext uri="{FF2B5EF4-FFF2-40B4-BE49-F238E27FC236}">
                <a16:creationId xmlns:a16="http://schemas.microsoft.com/office/drawing/2014/main" id="{CBD52EE6-58DB-25B8-CDB8-C48468CACEFD}"/>
              </a:ext>
            </a:extLst>
          </p:cNvPr>
          <p:cNvSpPr>
            <a:spLocks noGrp="1"/>
          </p:cNvSpPr>
          <p:nvPr>
            <p:ph type="title"/>
          </p:nvPr>
        </p:nvSpPr>
        <p:spPr/>
        <p:txBody>
          <a:bodyPr/>
          <a:lstStyle/>
          <a:p>
            <a:r>
              <a:rPr lang="en-US" dirty="0"/>
              <a:t>RF-SEA</a:t>
            </a:r>
            <a:endParaRPr lang="en-GB" dirty="0"/>
          </a:p>
        </p:txBody>
      </p:sp>
      <p:sp>
        <p:nvSpPr>
          <p:cNvPr id="5" name="Date Placeholder 4">
            <a:extLst>
              <a:ext uri="{FF2B5EF4-FFF2-40B4-BE49-F238E27FC236}">
                <a16:creationId xmlns:a16="http://schemas.microsoft.com/office/drawing/2014/main" id="{84B8275F-6C83-2EDE-8940-6594CFEB8172}"/>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F5681B9F-73C6-9B8E-3A90-D6E89C86C4F9}"/>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28F21E3F-318E-0324-E3E8-23A2E9BC3B5A}"/>
              </a:ext>
            </a:extLst>
          </p:cNvPr>
          <p:cNvSpPr>
            <a:spLocks noGrp="1"/>
          </p:cNvSpPr>
          <p:nvPr>
            <p:ph type="sldNum" sz="quarter" idx="4"/>
          </p:nvPr>
        </p:nvSpPr>
        <p:spPr/>
        <p:txBody>
          <a:bodyPr/>
          <a:lstStyle/>
          <a:p>
            <a:fld id="{EBE3AD81-3AD4-9C46-856E-C08CF1183C60}" type="slidenum">
              <a:rPr lang="en-US" kern="0" smtClean="0">
                <a:solidFill>
                  <a:srgbClr val="222B45"/>
                </a:solidFill>
              </a:rPr>
              <a:pPr/>
              <a:t>15</a:t>
            </a:fld>
            <a:endParaRPr lang="en-US" kern="0" dirty="0">
              <a:solidFill>
                <a:srgbClr val="222B45"/>
              </a:solidFill>
            </a:endParaRPr>
          </a:p>
        </p:txBody>
      </p:sp>
      <p:sp>
        <p:nvSpPr>
          <p:cNvPr id="8" name="Text Placeholder 7">
            <a:extLst>
              <a:ext uri="{FF2B5EF4-FFF2-40B4-BE49-F238E27FC236}">
                <a16:creationId xmlns:a16="http://schemas.microsoft.com/office/drawing/2014/main" id="{45DAE67B-6292-5C32-3056-01066F979558}"/>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The State of Art</a:t>
            </a:r>
            <a:endParaRPr kumimoji="0" lang="en-US" sz="2400" b="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sp>
        <p:nvSpPr>
          <p:cNvPr id="10" name="Content Placeholder 9">
            <a:extLst>
              <a:ext uri="{FF2B5EF4-FFF2-40B4-BE49-F238E27FC236}">
                <a16:creationId xmlns:a16="http://schemas.microsoft.com/office/drawing/2014/main" id="{CE6E9B9A-251C-BA34-609D-1E724022153E}"/>
              </a:ext>
            </a:extLst>
          </p:cNvPr>
          <p:cNvSpPr>
            <a:spLocks noGrp="1"/>
          </p:cNvSpPr>
          <p:nvPr>
            <p:ph sz="half" idx="1"/>
          </p:nvPr>
        </p:nvSpPr>
        <p:spPr/>
        <p:txBody>
          <a:bodyPr/>
          <a:lstStyle/>
          <a:p>
            <a:endParaRPr lang="en-GB" dirty="0"/>
          </a:p>
        </p:txBody>
      </p:sp>
      <p:grpSp>
        <p:nvGrpSpPr>
          <p:cNvPr id="11" name="Group 10">
            <a:extLst>
              <a:ext uri="{FF2B5EF4-FFF2-40B4-BE49-F238E27FC236}">
                <a16:creationId xmlns:a16="http://schemas.microsoft.com/office/drawing/2014/main" id="{72D0C75A-6CD2-03BB-5C03-8A9D25DD707A}"/>
              </a:ext>
            </a:extLst>
          </p:cNvPr>
          <p:cNvGrpSpPr/>
          <p:nvPr/>
        </p:nvGrpSpPr>
        <p:grpSpPr>
          <a:xfrm>
            <a:off x="5328006" y="2896394"/>
            <a:ext cx="16615213" cy="9289728"/>
            <a:chOff x="1308847" y="1101962"/>
            <a:chExt cx="8108613" cy="4890927"/>
          </a:xfrm>
        </p:grpSpPr>
        <p:pic>
          <p:nvPicPr>
            <p:cNvPr id="12" name="Picture 11">
              <a:extLst>
                <a:ext uri="{FF2B5EF4-FFF2-40B4-BE49-F238E27FC236}">
                  <a16:creationId xmlns:a16="http://schemas.microsoft.com/office/drawing/2014/main" id="{809DD220-422C-DB08-5E41-B1281939987D}"/>
                </a:ext>
              </a:extLst>
            </p:cNvPr>
            <p:cNvPicPr>
              <a:picLocks noChangeAspect="1"/>
            </p:cNvPicPr>
            <p:nvPr/>
          </p:nvPicPr>
          <p:blipFill>
            <a:blip r:embed="rId3"/>
            <a:stretch>
              <a:fillRect/>
            </a:stretch>
          </p:blipFill>
          <p:spPr>
            <a:xfrm>
              <a:off x="1308847" y="1101962"/>
              <a:ext cx="8108613" cy="3846555"/>
            </a:xfrm>
            <a:prstGeom prst="rect">
              <a:avLst/>
            </a:prstGeom>
          </p:spPr>
        </p:pic>
        <p:sp>
          <p:nvSpPr>
            <p:cNvPr id="13" name="TextBox 12">
              <a:extLst>
                <a:ext uri="{FF2B5EF4-FFF2-40B4-BE49-F238E27FC236}">
                  <a16:creationId xmlns:a16="http://schemas.microsoft.com/office/drawing/2014/main" id="{DC1F8415-947F-FADF-4410-85B96EA3E2FC}"/>
                </a:ext>
              </a:extLst>
            </p:cNvPr>
            <p:cNvSpPr txBox="1"/>
            <p:nvPr/>
          </p:nvSpPr>
          <p:spPr>
            <a:xfrm>
              <a:off x="1308847" y="5531224"/>
              <a:ext cx="8108613" cy="461665"/>
            </a:xfrm>
            <a:prstGeom prst="rect">
              <a:avLst/>
            </a:prstGeom>
            <a:noFill/>
          </p:spPr>
          <p:txBody>
            <a:bodyPr wrap="square" rtlCol="0">
              <a:spAutoFit/>
            </a:bodyPr>
            <a:lstStyle/>
            <a:p>
              <a:pPr algn="ctr"/>
              <a:r>
                <a:rPr lang="en-US" sz="2400" dirty="0">
                  <a:solidFill>
                    <a:prstClr val="black"/>
                  </a:solidFill>
                  <a:latin typeface="Lato" panose="020F0502020204030203" pitchFamily="34" charset="0"/>
                  <a:ea typeface="Lato" panose="020F0502020204030203" pitchFamily="34" charset="0"/>
                  <a:cs typeface="Lato" panose="020F0502020204030203" pitchFamily="34" charset="0"/>
                </a:rPr>
                <a:t>Reaction Force Sensing Series Elastic Actuator[12]</a:t>
              </a:r>
              <a:endParaRPr lang="en-GB" sz="24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88596756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42B9C7-F879-75B4-75D3-6814D19ECB31}"/>
              </a:ext>
            </a:extLst>
          </p:cNvPr>
          <p:cNvSpPr>
            <a:spLocks noGrp="1"/>
          </p:cNvSpPr>
          <p:nvPr>
            <p:ph sz="half" idx="13"/>
          </p:nvPr>
        </p:nvSpPr>
        <p:spPr/>
        <p:txBody>
          <a:bodyPr>
            <a:normAutofit fontScale="92500"/>
          </a:bodyPr>
          <a:lstStyle/>
          <a:p>
            <a:r>
              <a:rPr lang="en-GB" b="0" i="0" dirty="0">
                <a:effectLst/>
                <a:latin typeface="Arial" panose="020B0604020202020204" pitchFamily="34" charset="0"/>
              </a:rPr>
              <a:t>The feed-forward terms for the force applied through the elasticity to the load, the force required to accelerate the motor’s mass in order to change the deformation of the elasticity, and the force</a:t>
            </a:r>
            <a:r>
              <a:rPr lang="en-GB" dirty="0">
                <a:latin typeface="Arial" panose="020B0604020202020204" pitchFamily="34" charset="0"/>
              </a:rPr>
              <a:t> </a:t>
            </a:r>
            <a:r>
              <a:rPr lang="en-GB" b="0" i="0" dirty="0">
                <a:effectLst/>
                <a:latin typeface="Arial" panose="020B0604020202020204" pitchFamily="34" charset="0"/>
              </a:rPr>
              <a:t>required to accelerate the motor’s mass so as to track the motion of the load. </a:t>
            </a:r>
          </a:p>
          <a:p>
            <a:r>
              <a:rPr lang="en-GB" b="0" i="0" dirty="0">
                <a:effectLst/>
                <a:latin typeface="Arial" panose="020B0604020202020204" pitchFamily="34" charset="0"/>
              </a:rPr>
              <a:t>Problem: In a real system the actuator will take on the natural impedance of the series elasticity at sufficiently high frequencies. </a:t>
            </a:r>
          </a:p>
          <a:p>
            <a:r>
              <a:rPr lang="en-GB" b="0" i="0" dirty="0">
                <a:effectLst/>
                <a:latin typeface="Arial" panose="020B0604020202020204" pitchFamily="34" charset="0"/>
              </a:rPr>
              <a:t>To avoid this problem, a minimum</a:t>
            </a:r>
            <a:br>
              <a:rPr lang="en-GB" dirty="0"/>
            </a:br>
            <a:r>
              <a:rPr lang="en-GB" b="0" i="0" dirty="0">
                <a:effectLst/>
                <a:latin typeface="Arial" panose="020B0604020202020204" pitchFamily="34" charset="0"/>
              </a:rPr>
              <a:t>mass was placed on the load which lowers the resonant frequency to where the control loop</a:t>
            </a:r>
            <a:br>
              <a:rPr lang="en-GB" dirty="0"/>
            </a:br>
            <a:r>
              <a:rPr lang="en-GB" b="0" i="0" dirty="0">
                <a:effectLst/>
                <a:latin typeface="Arial" panose="020B0604020202020204" pitchFamily="34" charset="0"/>
              </a:rPr>
              <a:t>operates well, at a low frequency where the impedance of the series elasticity disappears from the overall impedance (which is very low), and resonance cannot occur.</a:t>
            </a:r>
            <a:endParaRPr lang="en-US" dirty="0"/>
          </a:p>
          <a:p>
            <a:endParaRPr lang="en-GB" dirty="0"/>
          </a:p>
        </p:txBody>
      </p:sp>
      <p:sp>
        <p:nvSpPr>
          <p:cNvPr id="4" name="Title 3">
            <a:extLst>
              <a:ext uri="{FF2B5EF4-FFF2-40B4-BE49-F238E27FC236}">
                <a16:creationId xmlns:a16="http://schemas.microsoft.com/office/drawing/2014/main" id="{0C0435BB-DC02-6C50-1E5E-757B56917B9E}"/>
              </a:ext>
            </a:extLst>
          </p:cNvPr>
          <p:cNvSpPr>
            <a:spLocks noGrp="1"/>
          </p:cNvSpPr>
          <p:nvPr>
            <p:ph type="title"/>
          </p:nvPr>
        </p:nvSpPr>
        <p:spPr>
          <a:xfrm>
            <a:off x="4268739" y="239568"/>
            <a:ext cx="10968879" cy="1302566"/>
          </a:xfrm>
        </p:spPr>
        <p:txBody>
          <a:bodyPr>
            <a:normAutofit fontScale="90000"/>
          </a:bodyPr>
          <a:lstStyle/>
          <a:p>
            <a:r>
              <a:rPr lang="en-US" dirty="0"/>
              <a:t>Various SEA Control Techniques</a:t>
            </a:r>
            <a:endParaRPr lang="en-GB" dirty="0"/>
          </a:p>
        </p:txBody>
      </p:sp>
      <p:sp>
        <p:nvSpPr>
          <p:cNvPr id="5" name="Date Placeholder 4">
            <a:extLst>
              <a:ext uri="{FF2B5EF4-FFF2-40B4-BE49-F238E27FC236}">
                <a16:creationId xmlns:a16="http://schemas.microsoft.com/office/drawing/2014/main" id="{FD8E8696-BA88-1DE5-F685-3C50D9098F79}"/>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72CD0D78-75FB-064F-80D3-0873E82E002D}"/>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A5BD7631-5FC7-0C4A-A982-BB2E6A739E60}"/>
              </a:ext>
            </a:extLst>
          </p:cNvPr>
          <p:cNvSpPr>
            <a:spLocks noGrp="1"/>
          </p:cNvSpPr>
          <p:nvPr>
            <p:ph type="sldNum" sz="quarter" idx="4"/>
          </p:nvPr>
        </p:nvSpPr>
        <p:spPr/>
        <p:txBody>
          <a:bodyPr/>
          <a:lstStyle/>
          <a:p>
            <a:fld id="{EBE3AD81-3AD4-9C46-856E-C08CF1183C60}" type="slidenum">
              <a:rPr lang="en-US" kern="0" smtClean="0">
                <a:solidFill>
                  <a:srgbClr val="222B45"/>
                </a:solidFill>
              </a:rPr>
              <a:pPr/>
              <a:t>16</a:t>
            </a:fld>
            <a:endParaRPr lang="en-US" kern="0" dirty="0">
              <a:solidFill>
                <a:srgbClr val="222B45"/>
              </a:solidFill>
            </a:endParaRPr>
          </a:p>
        </p:txBody>
      </p:sp>
      <p:sp>
        <p:nvSpPr>
          <p:cNvPr id="8" name="Text Placeholder 7">
            <a:extLst>
              <a:ext uri="{FF2B5EF4-FFF2-40B4-BE49-F238E27FC236}">
                <a16:creationId xmlns:a16="http://schemas.microsoft.com/office/drawing/2014/main" id="{B3E9D462-C217-0251-BAEE-6DB6C313A369}"/>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rPr>
              <a:t>⬤⭕⭕</a:t>
            </a:r>
            <a:endParaRPr kumimoji="0" lang="en-US" sz="2400" b="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sp>
        <p:nvSpPr>
          <p:cNvPr id="12" name="Content Placeholder 11">
            <a:extLst>
              <a:ext uri="{FF2B5EF4-FFF2-40B4-BE49-F238E27FC236}">
                <a16:creationId xmlns:a16="http://schemas.microsoft.com/office/drawing/2014/main" id="{D23C167D-E89D-C3EF-FF0D-5A07F1A42D4D}"/>
              </a:ext>
            </a:extLst>
          </p:cNvPr>
          <p:cNvSpPr>
            <a:spLocks noGrp="1"/>
          </p:cNvSpPr>
          <p:nvPr>
            <p:ph sz="half" idx="1"/>
          </p:nvPr>
        </p:nvSpPr>
        <p:spPr/>
        <p:txBody>
          <a:bodyPr/>
          <a:lstStyle/>
          <a:p>
            <a:endParaRPr lang="en-GB"/>
          </a:p>
        </p:txBody>
      </p:sp>
      <p:grpSp>
        <p:nvGrpSpPr>
          <p:cNvPr id="16" name="Group 15">
            <a:extLst>
              <a:ext uri="{FF2B5EF4-FFF2-40B4-BE49-F238E27FC236}">
                <a16:creationId xmlns:a16="http://schemas.microsoft.com/office/drawing/2014/main" id="{87900F02-A1C1-4610-23A2-28A599C0B052}"/>
              </a:ext>
            </a:extLst>
          </p:cNvPr>
          <p:cNvGrpSpPr/>
          <p:nvPr/>
        </p:nvGrpSpPr>
        <p:grpSpPr>
          <a:xfrm>
            <a:off x="3964093" y="4218502"/>
            <a:ext cx="10500469" cy="7263667"/>
            <a:chOff x="3964093" y="4218502"/>
            <a:chExt cx="10500469" cy="7263667"/>
          </a:xfrm>
        </p:grpSpPr>
        <p:pic>
          <p:nvPicPr>
            <p:cNvPr id="14" name="Picture 13">
              <a:extLst>
                <a:ext uri="{FF2B5EF4-FFF2-40B4-BE49-F238E27FC236}">
                  <a16:creationId xmlns:a16="http://schemas.microsoft.com/office/drawing/2014/main" id="{1C72C0C5-F9AC-9306-505B-BB6BE4E8C790}"/>
                </a:ext>
              </a:extLst>
            </p:cNvPr>
            <p:cNvPicPr>
              <a:picLocks noChangeAspect="1"/>
            </p:cNvPicPr>
            <p:nvPr/>
          </p:nvPicPr>
          <p:blipFill rotWithShape="1">
            <a:blip r:embed="rId2"/>
            <a:srcRect l="52917" t="47037" r="17500" b="21111"/>
            <a:stretch/>
          </p:blipFill>
          <p:spPr>
            <a:xfrm>
              <a:off x="3964093" y="4218502"/>
              <a:ext cx="10500469" cy="6359439"/>
            </a:xfrm>
            <a:prstGeom prst="rect">
              <a:avLst/>
            </a:prstGeom>
          </p:spPr>
        </p:pic>
        <p:sp>
          <p:nvSpPr>
            <p:cNvPr id="15" name="TextBox 14">
              <a:extLst>
                <a:ext uri="{FF2B5EF4-FFF2-40B4-BE49-F238E27FC236}">
                  <a16:creationId xmlns:a16="http://schemas.microsoft.com/office/drawing/2014/main" id="{4F17C5D0-38BF-3008-0825-C913A3E915B3}"/>
                </a:ext>
              </a:extLst>
            </p:cNvPr>
            <p:cNvSpPr txBox="1"/>
            <p:nvPr/>
          </p:nvSpPr>
          <p:spPr>
            <a:xfrm>
              <a:off x="4722019" y="10897394"/>
              <a:ext cx="8889863" cy="584775"/>
            </a:xfrm>
            <a:prstGeom prst="rect">
              <a:avLst/>
            </a:prstGeom>
            <a:no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Control Loop designed by Pratt[13]</a:t>
              </a:r>
              <a:endParaRPr lang="en-GB" sz="3200" dirty="0">
                <a:latin typeface="Source Sans Pro" panose="020B0503030403020204" pitchFamily="34" charset="0"/>
                <a:ea typeface="Source Sans Pro" panose="020B0503030403020204" pitchFamily="34" charset="0"/>
              </a:endParaRPr>
            </a:p>
          </p:txBody>
        </p:sp>
      </p:grpSp>
    </p:spTree>
    <p:extLst>
      <p:ext uri="{BB962C8B-B14F-4D97-AF65-F5344CB8AC3E}">
        <p14:creationId xmlns:p14="http://schemas.microsoft.com/office/powerpoint/2010/main" val="64618287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E9B13D-BDAB-636C-41F1-BF2F299BC5A7}"/>
              </a:ext>
            </a:extLst>
          </p:cNvPr>
          <p:cNvSpPr>
            <a:spLocks noGrp="1"/>
          </p:cNvSpPr>
          <p:nvPr>
            <p:ph sz="half" idx="1"/>
          </p:nvPr>
        </p:nvSpPr>
        <p:spPr>
          <a:xfrm>
            <a:off x="4365545" y="2610323"/>
            <a:ext cx="8433674" cy="9577660"/>
          </a:xfrm>
        </p:spPr>
        <p:txBody>
          <a:bodyPr/>
          <a:lstStyle/>
          <a:p>
            <a:r>
              <a:rPr lang="en-GB" sz="3200" b="0" i="0" dirty="0">
                <a:effectLst/>
                <a:latin typeface="Arial" panose="020B0604020202020204" pitchFamily="34" charset="0"/>
              </a:rPr>
              <a:t>The goal of force control is to make the measured actuator output force (</a:t>
            </a:r>
            <a:r>
              <a:rPr lang="en-GB" sz="3200" b="0" i="0" dirty="0" err="1">
                <a:effectLst/>
                <a:latin typeface="Arial" panose="020B0604020202020204" pitchFamily="34" charset="0"/>
              </a:rPr>
              <a:t>Fo</a:t>
            </a:r>
            <a:r>
              <a:rPr lang="en-GB" sz="3200" b="0" i="0" dirty="0">
                <a:effectLst/>
                <a:latin typeface="Arial" panose="020B0604020202020204" pitchFamily="34" charset="0"/>
              </a:rPr>
              <a:t>) track the desired force profile (</a:t>
            </a:r>
            <a:r>
              <a:rPr lang="en-GB" sz="3200" b="0" i="0" dirty="0" err="1">
                <a:effectLst/>
                <a:latin typeface="Arial" panose="020B0604020202020204" pitchFamily="34" charset="0"/>
              </a:rPr>
              <a:t>Fdes</a:t>
            </a:r>
            <a:r>
              <a:rPr lang="en-GB" sz="3200" b="0" i="0" dirty="0">
                <a:effectLst/>
                <a:latin typeface="Arial" panose="020B0604020202020204" pitchFamily="34" charset="0"/>
              </a:rPr>
              <a:t>) using motor current (</a:t>
            </a:r>
            <a:r>
              <a:rPr lang="en-GB" sz="3200" b="0" i="0" dirty="0" err="1">
                <a:effectLst/>
                <a:latin typeface="Arial" panose="020B0604020202020204" pitchFamily="34" charset="0"/>
              </a:rPr>
              <a:t>im</a:t>
            </a:r>
            <a:r>
              <a:rPr lang="en-GB" sz="3200" b="0" i="0" dirty="0">
                <a:effectLst/>
                <a:latin typeface="Arial" panose="020B0604020202020204" pitchFamily="34" charset="0"/>
              </a:rPr>
              <a:t>) as the plant input and spring deflection (x) as the output.</a:t>
            </a:r>
          </a:p>
          <a:p>
            <a:endParaRPr lang="en-GB" sz="3200" dirty="0">
              <a:latin typeface="Arial" panose="020B0604020202020204" pitchFamily="34" charset="0"/>
            </a:endParaRPr>
          </a:p>
          <a:p>
            <a:pPr marL="0" indent="0">
              <a:buNone/>
            </a:pPr>
            <a:endParaRPr lang="en-GB" sz="3200" b="0" i="0" dirty="0">
              <a:effectLst/>
              <a:latin typeface="Arial" panose="020B0604020202020204" pitchFamily="34" charset="0"/>
            </a:endParaRPr>
          </a:p>
          <a:p>
            <a:r>
              <a:rPr lang="en-GB" sz="3200" dirty="0">
                <a:latin typeface="Arial" panose="020B0604020202020204" pitchFamily="34" charset="0"/>
              </a:rPr>
              <a:t>T</a:t>
            </a:r>
            <a:r>
              <a:rPr lang="en-GB" sz="3200" b="0" i="0" dirty="0">
                <a:effectLst/>
                <a:latin typeface="Arial" panose="020B0604020202020204" pitchFamily="34" charset="0"/>
              </a:rPr>
              <a:t>he RF-SEA style actuator (</a:t>
            </a:r>
            <a:r>
              <a:rPr lang="en-GB" sz="3200" b="0" i="0" dirty="0" err="1">
                <a:effectLst/>
                <a:latin typeface="Arial" panose="020B0604020202020204" pitchFamily="34" charset="0"/>
              </a:rPr>
              <a:t>Fo</a:t>
            </a:r>
            <a:r>
              <a:rPr lang="en-GB" sz="3200" b="0" i="0" dirty="0">
                <a:effectLst/>
                <a:latin typeface="Arial" panose="020B0604020202020204" pitchFamily="34" charset="0"/>
              </a:rPr>
              <a:t>) cannot safely track (</a:t>
            </a:r>
            <a:r>
              <a:rPr lang="en-GB" sz="3200" b="0" i="0" dirty="0" err="1">
                <a:effectLst/>
                <a:latin typeface="Arial" panose="020B0604020202020204" pitchFamily="34" charset="0"/>
              </a:rPr>
              <a:t>Fdes</a:t>
            </a:r>
            <a:r>
              <a:rPr lang="en-GB" sz="3200" b="0" i="0" dirty="0">
                <a:effectLst/>
                <a:latin typeface="Arial" panose="020B0604020202020204" pitchFamily="34" charset="0"/>
              </a:rPr>
              <a:t>) for all frequencies. Instead, the force control approach regulates spring force (</a:t>
            </a:r>
            <a:r>
              <a:rPr lang="en-GB" sz="3200" b="0" i="0" dirty="0" err="1">
                <a:effectLst/>
                <a:latin typeface="Arial" panose="020B0604020202020204" pitchFamily="34" charset="0"/>
              </a:rPr>
              <a:t>Fk</a:t>
            </a:r>
            <a:r>
              <a:rPr lang="en-GB" sz="3200" b="0" i="0" dirty="0">
                <a:effectLst/>
                <a:latin typeface="Arial" panose="020B0604020202020204" pitchFamily="34" charset="0"/>
              </a:rPr>
              <a:t>). This sacrifices force tracking of (</a:t>
            </a:r>
            <a:r>
              <a:rPr lang="en-GB" sz="3200" b="0" i="0" dirty="0" err="1">
                <a:effectLst/>
                <a:latin typeface="Arial" panose="020B0604020202020204" pitchFamily="34" charset="0"/>
              </a:rPr>
              <a:t>Fo</a:t>
            </a:r>
            <a:r>
              <a:rPr lang="en-GB" sz="3200" b="0" i="0" dirty="0">
                <a:effectLst/>
                <a:latin typeface="Arial" panose="020B0604020202020204" pitchFamily="34" charset="0"/>
              </a:rPr>
              <a:t>) near resonant frequencies but guarantees safe and oscillation-free force tracking at all frequencies.</a:t>
            </a:r>
            <a:br>
              <a:rPr lang="en-GB" dirty="0"/>
            </a:br>
            <a:endParaRPr lang="en-GB" dirty="0"/>
          </a:p>
        </p:txBody>
      </p:sp>
      <p:sp>
        <p:nvSpPr>
          <p:cNvPr id="4" name="Title 3">
            <a:extLst>
              <a:ext uri="{FF2B5EF4-FFF2-40B4-BE49-F238E27FC236}">
                <a16:creationId xmlns:a16="http://schemas.microsoft.com/office/drawing/2014/main" id="{ABE69BEB-98DF-6EF5-4891-BF234D483F09}"/>
              </a:ext>
            </a:extLst>
          </p:cNvPr>
          <p:cNvSpPr>
            <a:spLocks noGrp="1"/>
          </p:cNvSpPr>
          <p:nvPr>
            <p:ph type="title"/>
          </p:nvPr>
        </p:nvSpPr>
        <p:spPr>
          <a:xfrm>
            <a:off x="4268739" y="239568"/>
            <a:ext cx="11096385" cy="1302566"/>
          </a:xfrm>
        </p:spPr>
        <p:txBody>
          <a:bodyPr>
            <a:normAutofit fontScale="90000"/>
          </a:bodyPr>
          <a:lstStyle/>
          <a:p>
            <a:r>
              <a:rPr lang="en-US" dirty="0"/>
              <a:t>Various SEA Control Techniques</a:t>
            </a:r>
            <a:endParaRPr lang="en-GB" dirty="0"/>
          </a:p>
        </p:txBody>
      </p:sp>
      <p:sp>
        <p:nvSpPr>
          <p:cNvPr id="5" name="Date Placeholder 4">
            <a:extLst>
              <a:ext uri="{FF2B5EF4-FFF2-40B4-BE49-F238E27FC236}">
                <a16:creationId xmlns:a16="http://schemas.microsoft.com/office/drawing/2014/main" id="{4C17AEED-90C5-50DA-56C8-D1EDDCDAADE4}"/>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D4B4D3A8-72E7-BC32-587A-CDEC45FBD3C5}"/>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A9E1772F-4E54-05D0-3FB6-480FBCF642C3}"/>
              </a:ext>
            </a:extLst>
          </p:cNvPr>
          <p:cNvSpPr>
            <a:spLocks noGrp="1"/>
          </p:cNvSpPr>
          <p:nvPr>
            <p:ph type="sldNum" sz="quarter" idx="4"/>
          </p:nvPr>
        </p:nvSpPr>
        <p:spPr/>
        <p:txBody>
          <a:bodyPr/>
          <a:lstStyle/>
          <a:p>
            <a:fld id="{EBE3AD81-3AD4-9C46-856E-C08CF1183C60}" type="slidenum">
              <a:rPr lang="en-US" kern="0" smtClean="0">
                <a:solidFill>
                  <a:srgbClr val="222B45"/>
                </a:solidFill>
              </a:rPr>
              <a:pPr/>
              <a:t>17</a:t>
            </a:fld>
            <a:endParaRPr lang="en-US" kern="0" dirty="0">
              <a:solidFill>
                <a:srgbClr val="222B45"/>
              </a:solidFill>
            </a:endParaRPr>
          </a:p>
        </p:txBody>
      </p:sp>
      <p:sp>
        <p:nvSpPr>
          <p:cNvPr id="8" name="Text Placeholder 7">
            <a:extLst>
              <a:ext uri="{FF2B5EF4-FFF2-40B4-BE49-F238E27FC236}">
                <a16:creationId xmlns:a16="http://schemas.microsoft.com/office/drawing/2014/main" id="{B0DEAF84-9666-6730-CE90-DA9716BFEA95}"/>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rPr>
              <a:t>⬤⬤⭕</a:t>
            </a:r>
            <a:endParaRPr kumimoji="0" lang="en-US" sz="2400" b="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sp>
        <p:nvSpPr>
          <p:cNvPr id="12" name="Content Placeholder 11">
            <a:extLst>
              <a:ext uri="{FF2B5EF4-FFF2-40B4-BE49-F238E27FC236}">
                <a16:creationId xmlns:a16="http://schemas.microsoft.com/office/drawing/2014/main" id="{A49586BE-DD18-5CB9-14B9-4B445D26FF40}"/>
              </a:ext>
            </a:extLst>
          </p:cNvPr>
          <p:cNvSpPr>
            <a:spLocks noGrp="1"/>
          </p:cNvSpPr>
          <p:nvPr>
            <p:ph sz="half" idx="13"/>
          </p:nvPr>
        </p:nvSpPr>
        <p:spPr>
          <a:xfrm>
            <a:off x="13120032" y="8687594"/>
            <a:ext cx="10530680" cy="4190254"/>
          </a:xfrm>
        </p:spPr>
        <p:txBody>
          <a:bodyPr>
            <a:normAutofit/>
          </a:bodyPr>
          <a:lstStyle/>
          <a:p>
            <a:r>
              <a:rPr lang="en-GB" sz="3200" b="0" i="0" dirty="0">
                <a:effectLst/>
                <a:latin typeface="Arial" panose="020B0604020202020204" pitchFamily="34" charset="0"/>
              </a:rPr>
              <a:t>To improve the force tracking performance further and to remove the steady-state error, a Disturbance Observer (DOB) was used.</a:t>
            </a:r>
            <a:br>
              <a:rPr lang="en-GB" sz="3200" dirty="0"/>
            </a:br>
            <a:r>
              <a:rPr lang="en-GB" sz="3200" b="0" i="0" dirty="0">
                <a:effectLst/>
                <a:latin typeface="Arial" panose="020B0604020202020204" pitchFamily="34" charset="0"/>
              </a:rPr>
              <a:t>A DOB may be used to measure and compensate for errors from disturbances and reduce the effect of plant </a:t>
            </a:r>
            <a:r>
              <a:rPr lang="en-GB" sz="3200" b="0" i="0" dirty="0" err="1">
                <a:effectLst/>
                <a:latin typeface="Arial" panose="020B0604020202020204" pitchFamily="34" charset="0"/>
              </a:rPr>
              <a:t>modeling</a:t>
            </a:r>
            <a:r>
              <a:rPr lang="en-GB" sz="3200" b="0" i="0" dirty="0">
                <a:effectLst/>
                <a:latin typeface="Arial" panose="020B0604020202020204" pitchFamily="34" charset="0"/>
              </a:rPr>
              <a:t> error. </a:t>
            </a:r>
            <a:endParaRPr lang="en-GB" sz="3200" dirty="0"/>
          </a:p>
        </p:txBody>
      </p:sp>
      <p:grpSp>
        <p:nvGrpSpPr>
          <p:cNvPr id="16" name="Group 15">
            <a:extLst>
              <a:ext uri="{FF2B5EF4-FFF2-40B4-BE49-F238E27FC236}">
                <a16:creationId xmlns:a16="http://schemas.microsoft.com/office/drawing/2014/main" id="{9B435BF2-FBF5-0CA4-FAC2-DB081B8006CF}"/>
              </a:ext>
            </a:extLst>
          </p:cNvPr>
          <p:cNvGrpSpPr/>
          <p:nvPr/>
        </p:nvGrpSpPr>
        <p:grpSpPr>
          <a:xfrm>
            <a:off x="12799219" y="2948480"/>
            <a:ext cx="11096386" cy="4861445"/>
            <a:chOff x="12799219" y="2948480"/>
            <a:chExt cx="11096386" cy="4861445"/>
          </a:xfrm>
        </p:grpSpPr>
        <p:pic>
          <p:nvPicPr>
            <p:cNvPr id="14" name="Picture 13">
              <a:extLst>
                <a:ext uri="{FF2B5EF4-FFF2-40B4-BE49-F238E27FC236}">
                  <a16:creationId xmlns:a16="http://schemas.microsoft.com/office/drawing/2014/main" id="{895F8299-CC92-414F-3E6E-0E75E89B73AA}"/>
                </a:ext>
              </a:extLst>
            </p:cNvPr>
            <p:cNvPicPr>
              <a:picLocks noChangeAspect="1"/>
            </p:cNvPicPr>
            <p:nvPr/>
          </p:nvPicPr>
          <p:blipFill rotWithShape="1">
            <a:blip r:embed="rId2"/>
            <a:srcRect l="10417" t="38148" r="52500" b="38149"/>
            <a:stretch/>
          </p:blipFill>
          <p:spPr>
            <a:xfrm>
              <a:off x="12799219" y="2948480"/>
              <a:ext cx="11096386" cy="4164458"/>
            </a:xfrm>
            <a:prstGeom prst="rect">
              <a:avLst/>
            </a:prstGeom>
          </p:spPr>
        </p:pic>
        <p:sp>
          <p:nvSpPr>
            <p:cNvPr id="15" name="TextBox 14">
              <a:extLst>
                <a:ext uri="{FF2B5EF4-FFF2-40B4-BE49-F238E27FC236}">
                  <a16:creationId xmlns:a16="http://schemas.microsoft.com/office/drawing/2014/main" id="{0223450C-6D0F-04FA-2FF4-13185EB0FC85}"/>
                </a:ext>
              </a:extLst>
            </p:cNvPr>
            <p:cNvSpPr txBox="1"/>
            <p:nvPr/>
          </p:nvSpPr>
          <p:spPr>
            <a:xfrm>
              <a:off x="13485019" y="7163594"/>
              <a:ext cx="9372600" cy="646331"/>
            </a:xfrm>
            <a:prstGeom prst="rect">
              <a:avLst/>
            </a:prstGeom>
            <a:noFill/>
          </p:spPr>
          <p:txBody>
            <a:bodyPr wrap="square" rtlCol="0">
              <a:spAutoFit/>
            </a:bodyPr>
            <a:lstStyle/>
            <a:p>
              <a:pPr algn="ctr"/>
              <a:r>
                <a:rPr lang="en-US" sz="3600" dirty="0">
                  <a:latin typeface="Source Sans Pro" panose="020B0503030403020204" pitchFamily="34" charset="0"/>
                  <a:ea typeface="Source Sans Pro" panose="020B0503030403020204" pitchFamily="34" charset="0"/>
                </a:rPr>
                <a:t>Force Control Loop by Paine [14]</a:t>
              </a:r>
              <a:endParaRPr lang="en-GB" sz="3600" dirty="0">
                <a:latin typeface="Source Sans Pro" panose="020B0503030403020204" pitchFamily="34" charset="0"/>
                <a:ea typeface="Source Sans Pro" panose="020B0503030403020204" pitchFamily="34" charset="0"/>
              </a:endParaRPr>
            </a:p>
          </p:txBody>
        </p:sp>
      </p:grpSp>
    </p:spTree>
    <p:extLst>
      <p:ext uri="{BB962C8B-B14F-4D97-AF65-F5344CB8AC3E}">
        <p14:creationId xmlns:p14="http://schemas.microsoft.com/office/powerpoint/2010/main" val="397872139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5ED1A5-D774-8F01-D927-5BB0AD2AD6DC}"/>
              </a:ext>
            </a:extLst>
          </p:cNvPr>
          <p:cNvSpPr>
            <a:spLocks noGrp="1"/>
          </p:cNvSpPr>
          <p:nvPr>
            <p:ph sz="half" idx="1"/>
          </p:nvPr>
        </p:nvSpPr>
        <p:spPr/>
        <p:txBody>
          <a:bodyPr>
            <a:normAutofit/>
          </a:bodyPr>
          <a:lstStyle/>
          <a:p>
            <a:pPr algn="l"/>
            <a:r>
              <a:rPr lang="en-US" dirty="0"/>
              <a:t>Brooks: </a:t>
            </a:r>
            <a:r>
              <a:rPr lang="en-GB" b="0" i="0" dirty="0">
                <a:solidFill>
                  <a:srgbClr val="5D6879"/>
                </a:solidFill>
                <a:effectLst/>
                <a:latin typeface="Arial" panose="020B0604020202020204" pitchFamily="34" charset="0"/>
              </a:rPr>
              <a:t>Deflection in the beam, in which the spring was placed,  was measured using strain gauges. The motor was controlled using current</a:t>
            </a:r>
            <a:r>
              <a:rPr lang="en-GB" dirty="0">
                <a:solidFill>
                  <a:srgbClr val="5D6879"/>
                </a:solidFill>
                <a:latin typeface="Lato" panose="020F0502020204030203" pitchFamily="34" charset="0"/>
              </a:rPr>
              <a:t> </a:t>
            </a:r>
            <a:r>
              <a:rPr lang="en-GB" b="0" i="0" dirty="0">
                <a:solidFill>
                  <a:srgbClr val="5D6879"/>
                </a:solidFill>
                <a:effectLst/>
                <a:latin typeface="Arial" panose="020B0604020202020204" pitchFamily="34" charset="0"/>
              </a:rPr>
              <a:t>control as the input to the motor, making the motor an effective torque source. The compensation scheme used both feedback from the strain gauges, and feedforward from the desired</a:t>
            </a:r>
            <a:r>
              <a:rPr lang="en-GB" dirty="0">
                <a:solidFill>
                  <a:srgbClr val="5D6879"/>
                </a:solidFill>
                <a:latin typeface="Lato" panose="020F0502020204030203" pitchFamily="34" charset="0"/>
              </a:rPr>
              <a:t> </a:t>
            </a:r>
            <a:r>
              <a:rPr lang="en-GB" b="0" i="0" dirty="0">
                <a:solidFill>
                  <a:srgbClr val="5D6879"/>
                </a:solidFill>
                <a:effectLst/>
                <a:latin typeface="Arial" panose="020B0604020202020204" pitchFamily="34" charset="0"/>
              </a:rPr>
              <a:t>torque input to calculate a desired current for the motor. </a:t>
            </a:r>
          </a:p>
          <a:p>
            <a:pPr algn="l"/>
            <a:r>
              <a:rPr lang="en-GB" dirty="0">
                <a:solidFill>
                  <a:srgbClr val="5D6879"/>
                </a:solidFill>
                <a:latin typeface="Arial" panose="020B0604020202020204" pitchFamily="34" charset="0"/>
              </a:rPr>
              <a:t>Problems: </a:t>
            </a:r>
            <a:r>
              <a:rPr lang="en-GB" b="0" i="0" dirty="0">
                <a:solidFill>
                  <a:srgbClr val="5D6879"/>
                </a:solidFill>
                <a:effectLst/>
                <a:latin typeface="Arial" panose="020B0604020202020204" pitchFamily="34" charset="0"/>
              </a:rPr>
              <a:t>Backlash in the gearbox introduced some undesirable and unpre</a:t>
            </a:r>
            <a:r>
              <a:rPr lang="en-GB" b="0" i="0" dirty="0">
                <a:effectLst/>
                <a:latin typeface="Arial" panose="020B0604020202020204" pitchFamily="34" charset="0"/>
              </a:rPr>
              <a:t>dictable resonances in the closed-loop response, and friction effects limited the effectiveness of providing large force bandwidth. </a:t>
            </a:r>
            <a:endParaRPr lang="en-GB" b="0" i="0" dirty="0">
              <a:solidFill>
                <a:srgbClr val="5D6879"/>
              </a:solidFill>
              <a:effectLst/>
              <a:latin typeface="Lato" panose="020F0502020204030203" pitchFamily="34" charset="0"/>
            </a:endParaRPr>
          </a:p>
        </p:txBody>
      </p:sp>
      <p:sp>
        <p:nvSpPr>
          <p:cNvPr id="3" name="Content Placeholder 2">
            <a:extLst>
              <a:ext uri="{FF2B5EF4-FFF2-40B4-BE49-F238E27FC236}">
                <a16:creationId xmlns:a16="http://schemas.microsoft.com/office/drawing/2014/main" id="{9D8DCA10-31B3-103D-9DC1-2A01B14BA674}"/>
              </a:ext>
            </a:extLst>
          </p:cNvPr>
          <p:cNvSpPr>
            <a:spLocks noGrp="1"/>
          </p:cNvSpPr>
          <p:nvPr>
            <p:ph sz="half" idx="13"/>
          </p:nvPr>
        </p:nvSpPr>
        <p:spPr/>
        <p:txBody>
          <a:bodyPr/>
          <a:lstStyle/>
          <a:p>
            <a:r>
              <a:rPr lang="en-GB" b="0" i="0" dirty="0">
                <a:effectLst/>
                <a:latin typeface="Arial" panose="020B0604020202020204" pitchFamily="34" charset="0"/>
              </a:rPr>
              <a:t>In Robinson [8], the motor is to be controlled as a torque source. The effects of friction and backlash are better quantified, and some guidelines for spring</a:t>
            </a:r>
            <a:br>
              <a:rPr lang="en-GB" dirty="0"/>
            </a:br>
            <a:r>
              <a:rPr lang="en-GB" b="0" i="0" dirty="0">
                <a:effectLst/>
                <a:latin typeface="Arial" panose="020B0604020202020204" pitchFamily="34" charset="0"/>
              </a:rPr>
              <a:t>selection is introduced.</a:t>
            </a:r>
            <a:endParaRPr lang="en-GB" dirty="0"/>
          </a:p>
        </p:txBody>
      </p:sp>
      <p:sp>
        <p:nvSpPr>
          <p:cNvPr id="4" name="Title 3">
            <a:extLst>
              <a:ext uri="{FF2B5EF4-FFF2-40B4-BE49-F238E27FC236}">
                <a16:creationId xmlns:a16="http://schemas.microsoft.com/office/drawing/2014/main" id="{1C8FA8C4-3DD2-133D-A358-5A5A88F87DC0}"/>
              </a:ext>
            </a:extLst>
          </p:cNvPr>
          <p:cNvSpPr>
            <a:spLocks noGrp="1"/>
          </p:cNvSpPr>
          <p:nvPr>
            <p:ph type="title"/>
          </p:nvPr>
        </p:nvSpPr>
        <p:spPr>
          <a:xfrm>
            <a:off x="4268739" y="239568"/>
            <a:ext cx="11121279" cy="1302566"/>
          </a:xfrm>
        </p:spPr>
        <p:txBody>
          <a:bodyPr>
            <a:normAutofit fontScale="90000"/>
          </a:bodyPr>
          <a:lstStyle/>
          <a:p>
            <a:r>
              <a:rPr lang="en-US" dirty="0"/>
              <a:t>Various SEA Control Techniques</a:t>
            </a:r>
            <a:endParaRPr lang="en-GB" dirty="0"/>
          </a:p>
        </p:txBody>
      </p:sp>
      <p:sp>
        <p:nvSpPr>
          <p:cNvPr id="5" name="Date Placeholder 4">
            <a:extLst>
              <a:ext uri="{FF2B5EF4-FFF2-40B4-BE49-F238E27FC236}">
                <a16:creationId xmlns:a16="http://schemas.microsoft.com/office/drawing/2014/main" id="{47482C29-4DBB-3BA8-478C-4E5A208785AB}"/>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0AF7781B-1F9F-6487-1598-6F45077BFE8C}"/>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488DEA45-613C-0424-706F-5CA253F753DC}"/>
              </a:ext>
            </a:extLst>
          </p:cNvPr>
          <p:cNvSpPr>
            <a:spLocks noGrp="1"/>
          </p:cNvSpPr>
          <p:nvPr>
            <p:ph type="sldNum" sz="quarter" idx="4"/>
          </p:nvPr>
        </p:nvSpPr>
        <p:spPr/>
        <p:txBody>
          <a:bodyPr/>
          <a:lstStyle/>
          <a:p>
            <a:fld id="{EBE3AD81-3AD4-9C46-856E-C08CF1183C60}" type="slidenum">
              <a:rPr lang="en-US" kern="0" smtClean="0">
                <a:solidFill>
                  <a:srgbClr val="222B45"/>
                </a:solidFill>
              </a:rPr>
              <a:pPr/>
              <a:t>18</a:t>
            </a:fld>
            <a:endParaRPr lang="en-US" kern="0" dirty="0">
              <a:solidFill>
                <a:srgbClr val="222B45"/>
              </a:solidFill>
            </a:endParaRPr>
          </a:p>
        </p:txBody>
      </p:sp>
      <p:sp>
        <p:nvSpPr>
          <p:cNvPr id="8" name="Text Placeholder 7">
            <a:extLst>
              <a:ext uri="{FF2B5EF4-FFF2-40B4-BE49-F238E27FC236}">
                <a16:creationId xmlns:a16="http://schemas.microsoft.com/office/drawing/2014/main" id="{F70261E3-2909-F632-9706-DBD800318F4D}"/>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rPr>
              <a:t>⬤⬤⬤</a:t>
            </a:r>
            <a:endParaRPr kumimoji="0" lang="en-US" sz="2400" b="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endParaRPr lang="en-GB" dirty="0"/>
          </a:p>
        </p:txBody>
      </p:sp>
      <p:grpSp>
        <p:nvGrpSpPr>
          <p:cNvPr id="12" name="Group 11">
            <a:extLst>
              <a:ext uri="{FF2B5EF4-FFF2-40B4-BE49-F238E27FC236}">
                <a16:creationId xmlns:a16="http://schemas.microsoft.com/office/drawing/2014/main" id="{6455B8F7-895F-2F19-A087-C98A97495C57}"/>
              </a:ext>
            </a:extLst>
          </p:cNvPr>
          <p:cNvGrpSpPr/>
          <p:nvPr/>
        </p:nvGrpSpPr>
        <p:grpSpPr>
          <a:xfrm>
            <a:off x="13766318" y="5334794"/>
            <a:ext cx="9955647" cy="6979860"/>
            <a:chOff x="13994284" y="5563394"/>
            <a:chExt cx="9955647" cy="6979860"/>
          </a:xfrm>
        </p:grpSpPr>
        <p:pic>
          <p:nvPicPr>
            <p:cNvPr id="10" name="Picture 9">
              <a:extLst>
                <a:ext uri="{FF2B5EF4-FFF2-40B4-BE49-F238E27FC236}">
                  <a16:creationId xmlns:a16="http://schemas.microsoft.com/office/drawing/2014/main" id="{133C239E-FD04-4F74-F66A-E4EF3742D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4284" y="5563394"/>
              <a:ext cx="9955647" cy="5239071"/>
            </a:xfrm>
            <a:prstGeom prst="rect">
              <a:avLst/>
            </a:prstGeom>
          </p:spPr>
        </p:pic>
        <p:sp>
          <p:nvSpPr>
            <p:cNvPr id="11" name="TextBox 10">
              <a:extLst>
                <a:ext uri="{FF2B5EF4-FFF2-40B4-BE49-F238E27FC236}">
                  <a16:creationId xmlns:a16="http://schemas.microsoft.com/office/drawing/2014/main" id="{09EF7C61-98B1-EE7D-D6F0-0287691C9FA0}"/>
                </a:ext>
              </a:extLst>
            </p:cNvPr>
            <p:cNvSpPr txBox="1"/>
            <p:nvPr/>
          </p:nvSpPr>
          <p:spPr>
            <a:xfrm>
              <a:off x="14086328" y="10973594"/>
              <a:ext cx="9838091" cy="1569660"/>
            </a:xfrm>
            <a:prstGeom prst="rect">
              <a:avLst/>
            </a:prstGeom>
            <a:noFill/>
          </p:spPr>
          <p:txBody>
            <a:bodyPr wrap="square" rtlCol="0">
              <a:spAutoFit/>
            </a:bodyPr>
            <a:lstStyle/>
            <a:p>
              <a:pPr algn="ctr"/>
              <a:r>
                <a:rPr lang="en-GB" sz="2400" b="0" i="0" dirty="0">
                  <a:effectLst/>
                  <a:latin typeface="Source Sans Pro" panose="020B0503030403020204" pitchFamily="34" charset="0"/>
                  <a:ea typeface="Source Sans Pro" panose="020B0503030403020204" pitchFamily="34" charset="0"/>
                </a:rPr>
                <a:t>Wyeth and Williamson’s treated the motor as a velocity source rather than as a torque source. Velocity is more straightforward from an implementation perspective, unlike current control which is generally considered challenging[15].</a:t>
              </a:r>
              <a:endParaRPr lang="en-GB" sz="2400" dirty="0">
                <a:latin typeface="Source Sans Pro" panose="020B0503030403020204" pitchFamily="34" charset="0"/>
                <a:ea typeface="Source Sans Pro" panose="020B0503030403020204" pitchFamily="34" charset="0"/>
              </a:endParaRPr>
            </a:p>
          </p:txBody>
        </p:sp>
      </p:grpSp>
    </p:spTree>
    <p:extLst>
      <p:ext uri="{BB962C8B-B14F-4D97-AF65-F5344CB8AC3E}">
        <p14:creationId xmlns:p14="http://schemas.microsoft.com/office/powerpoint/2010/main" val="152298341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C111C-5F16-8CAE-62E8-FCA0995C7297}"/>
              </a:ext>
            </a:extLst>
          </p:cNvPr>
          <p:cNvSpPr>
            <a:spLocks noGrp="1"/>
          </p:cNvSpPr>
          <p:nvPr>
            <p:ph sz="half" idx="1"/>
          </p:nvPr>
        </p:nvSpPr>
        <p:spPr>
          <a:xfrm>
            <a:off x="4365545" y="2610323"/>
            <a:ext cx="18949274" cy="9577660"/>
          </a:xfrm>
        </p:spPr>
        <p:txBody>
          <a:bodyPr>
            <a:normAutofit/>
          </a:bodyPr>
          <a:lstStyle/>
          <a:p>
            <a:r>
              <a:rPr lang="en-GB" sz="4400" b="0" i="0" dirty="0">
                <a:effectLst/>
                <a:latin typeface="Lato" panose="020F0502020204030203" pitchFamily="34" charset="0"/>
                <a:ea typeface="Lato" panose="020F0502020204030203" pitchFamily="34" charset="0"/>
                <a:cs typeface="Lato" panose="020F0502020204030203" pitchFamily="34" charset="0"/>
              </a:rPr>
              <a:t>The Series Elastic Actuator (SEA), as a passive compliance actuator will be utilized to control the motion of a kangaroo and cheetah robotic legs in order to provide a feedback system to compare the efficiency and stability of each.</a:t>
            </a:r>
            <a:endParaRPr lang="en-GB" sz="4400"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9F91CB7B-3284-7B3C-E7FA-EBF72488299E}"/>
              </a:ext>
            </a:extLst>
          </p:cNvPr>
          <p:cNvSpPr>
            <a:spLocks noGrp="1"/>
          </p:cNvSpPr>
          <p:nvPr>
            <p:ph sz="half" idx="13"/>
          </p:nvPr>
        </p:nvSpPr>
        <p:spPr/>
        <p:txBody>
          <a:bodyPr/>
          <a:lstStyle/>
          <a:p>
            <a:endParaRPr lang="en-GB"/>
          </a:p>
        </p:txBody>
      </p:sp>
      <p:sp>
        <p:nvSpPr>
          <p:cNvPr id="4" name="Title 3">
            <a:extLst>
              <a:ext uri="{FF2B5EF4-FFF2-40B4-BE49-F238E27FC236}">
                <a16:creationId xmlns:a16="http://schemas.microsoft.com/office/drawing/2014/main" id="{3EF011D0-96BA-E1AE-A864-FD766A37C102}"/>
              </a:ext>
            </a:extLst>
          </p:cNvPr>
          <p:cNvSpPr>
            <a:spLocks noGrp="1"/>
          </p:cNvSpPr>
          <p:nvPr>
            <p:ph type="title"/>
          </p:nvPr>
        </p:nvSpPr>
        <p:spPr/>
        <p:txBody>
          <a:bodyPr/>
          <a:lstStyle/>
          <a:p>
            <a:r>
              <a:rPr lang="en-US" dirty="0"/>
              <a:t>Thesis Objective</a:t>
            </a:r>
            <a:endParaRPr lang="en-GB" dirty="0"/>
          </a:p>
        </p:txBody>
      </p:sp>
      <p:sp>
        <p:nvSpPr>
          <p:cNvPr id="5" name="Date Placeholder 4">
            <a:extLst>
              <a:ext uri="{FF2B5EF4-FFF2-40B4-BE49-F238E27FC236}">
                <a16:creationId xmlns:a16="http://schemas.microsoft.com/office/drawing/2014/main" id="{F0FC90F7-17BE-1CEE-8F58-36333809AA9A}"/>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097AA8E1-6AD7-EFEA-DD2D-69F68E2E86FE}"/>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1DD0E216-DDCE-A2AC-E907-8DD5C98E7574}"/>
              </a:ext>
            </a:extLst>
          </p:cNvPr>
          <p:cNvSpPr>
            <a:spLocks noGrp="1"/>
          </p:cNvSpPr>
          <p:nvPr>
            <p:ph type="sldNum" sz="quarter" idx="4"/>
          </p:nvPr>
        </p:nvSpPr>
        <p:spPr/>
        <p:txBody>
          <a:bodyPr/>
          <a:lstStyle/>
          <a:p>
            <a:fld id="{EBE3AD81-3AD4-9C46-856E-C08CF1183C60}" type="slidenum">
              <a:rPr lang="en-US" kern="0" smtClean="0">
                <a:solidFill>
                  <a:srgbClr val="222B45"/>
                </a:solidFill>
              </a:rPr>
              <a:pPr/>
              <a:t>19</a:t>
            </a:fld>
            <a:endParaRPr lang="en-US" kern="0" dirty="0">
              <a:solidFill>
                <a:srgbClr val="222B45"/>
              </a:solidFill>
            </a:endParaRPr>
          </a:p>
        </p:txBody>
      </p:sp>
      <p:sp>
        <p:nvSpPr>
          <p:cNvPr id="8" name="Text Placeholder 7">
            <a:extLst>
              <a:ext uri="{FF2B5EF4-FFF2-40B4-BE49-F238E27FC236}">
                <a16:creationId xmlns:a16="http://schemas.microsoft.com/office/drawing/2014/main" id="{95ADA5EA-742E-1954-5C47-BDE16C3E46D8}"/>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spTree>
    <p:extLst>
      <p:ext uri="{BB962C8B-B14F-4D97-AF65-F5344CB8AC3E}">
        <p14:creationId xmlns:p14="http://schemas.microsoft.com/office/powerpoint/2010/main" val="3349695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Date Placeholder 2"/>
          <p:cNvSpPr>
            <a:spLocks noGrp="1"/>
          </p:cNvSpPr>
          <p:nvPr>
            <p:ph type="dt" sz="half" idx="10"/>
          </p:nvPr>
        </p:nvSpPr>
        <p:spPr/>
        <p:txBody>
          <a:bodyPr/>
          <a:lstStyle/>
          <a:p>
            <a:fld id="{71559776-FE87-4165-99AF-E57713F0F510}" type="datetime2">
              <a:rPr lang="en-US" kern="0" smtClean="0">
                <a:solidFill>
                  <a:srgbClr val="222B45"/>
                </a:solidFill>
              </a:rPr>
              <a:t>Thursday, June 23, 2022</a:t>
            </a:fld>
            <a:endParaRPr lang="en-US" kern="0" dirty="0">
              <a:solidFill>
                <a:srgbClr val="222B45"/>
              </a:solidFill>
            </a:endParaRPr>
          </a:p>
        </p:txBody>
      </p:sp>
      <p:sp>
        <p:nvSpPr>
          <p:cNvPr id="4" name="Footer Placeholder 3"/>
          <p:cNvSpPr>
            <a:spLocks noGrp="1"/>
          </p:cNvSpPr>
          <p:nvPr>
            <p:ph type="ftr" sz="quarter" idx="11"/>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5" name="Slide Number Placeholder 4"/>
          <p:cNvSpPr>
            <a:spLocks noGrp="1"/>
          </p:cNvSpPr>
          <p:nvPr>
            <p:ph type="sldNum" sz="quarter" idx="12"/>
          </p:nvPr>
        </p:nvSpPr>
        <p:spPr/>
        <p:txBody>
          <a:bodyPr/>
          <a:lstStyle/>
          <a:p>
            <a:fld id="{EBE3AD81-3AD4-9C46-856E-C08CF1183C60}" type="slidenum">
              <a:rPr lang="en-US" kern="0" smtClean="0">
                <a:solidFill>
                  <a:srgbClr val="222B45"/>
                </a:solidFill>
              </a:rPr>
              <a:pPr/>
              <a:t>2</a:t>
            </a:fld>
            <a:endParaRPr lang="en-US" kern="0" dirty="0">
              <a:solidFill>
                <a:srgbClr val="222B45"/>
              </a:solidFill>
            </a:endParaRPr>
          </a:p>
        </p:txBody>
      </p:sp>
      <p:sp>
        <p:nvSpPr>
          <p:cNvPr id="6" name="Content Placeholder 5"/>
          <p:cNvSpPr>
            <a:spLocks noGrp="1"/>
          </p:cNvSpPr>
          <p:nvPr>
            <p:ph sz="half" idx="1"/>
          </p:nvPr>
        </p:nvSpPr>
        <p:spPr/>
        <p:txBody>
          <a:bodyPr/>
          <a:lstStyle/>
          <a:p>
            <a:pPr marL="720725" indent="-720725">
              <a:buFont typeface="Wingdings" pitchFamily="2" charset="2"/>
              <a:buChar char="Ø"/>
            </a:pPr>
            <a:r>
              <a:rPr lang="en-US" dirty="0"/>
              <a:t>Motivation</a:t>
            </a:r>
          </a:p>
          <a:p>
            <a:pPr marL="720725" indent="-720725">
              <a:buFont typeface="Wingdings" pitchFamily="2" charset="2"/>
              <a:buChar char="Ø"/>
            </a:pPr>
            <a:r>
              <a:rPr lang="en-US" dirty="0"/>
              <a:t>Introduction</a:t>
            </a:r>
          </a:p>
          <a:p>
            <a:pPr marL="720725" indent="-720725">
              <a:buFont typeface="Wingdings" pitchFamily="2" charset="2"/>
              <a:buChar char="Ø"/>
            </a:pPr>
            <a:r>
              <a:rPr lang="en-US" dirty="0"/>
              <a:t>Problem Statement </a:t>
            </a:r>
          </a:p>
          <a:p>
            <a:pPr marL="720725" indent="-720725">
              <a:buFont typeface="Wingdings" pitchFamily="2" charset="2"/>
              <a:buChar char="Ø"/>
            </a:pPr>
            <a:r>
              <a:rPr lang="en-US" dirty="0"/>
              <a:t>The State of Art</a:t>
            </a:r>
          </a:p>
          <a:p>
            <a:pPr marL="720725" indent="-720725">
              <a:buFont typeface="Wingdings" pitchFamily="2" charset="2"/>
              <a:buChar char="Ø"/>
            </a:pPr>
            <a:r>
              <a:rPr lang="en-US" dirty="0"/>
              <a:t>Thesis Objective</a:t>
            </a:r>
          </a:p>
          <a:p>
            <a:pPr marL="720725" indent="-720725">
              <a:buFont typeface="Wingdings" pitchFamily="2" charset="2"/>
              <a:buChar char="Ø"/>
            </a:pPr>
            <a:r>
              <a:rPr lang="en-US" dirty="0"/>
              <a:t>Methodology</a:t>
            </a:r>
          </a:p>
          <a:p>
            <a:pPr marL="720725" indent="-720725">
              <a:buFont typeface="Wingdings" pitchFamily="2" charset="2"/>
              <a:buChar char="Ø"/>
            </a:pPr>
            <a:r>
              <a:rPr lang="en-US" dirty="0"/>
              <a:t>Results and Discussion</a:t>
            </a:r>
          </a:p>
          <a:p>
            <a:pPr marL="720725" indent="-720725">
              <a:buFont typeface="Wingdings" pitchFamily="2" charset="2"/>
              <a:buChar char="Ø"/>
            </a:pPr>
            <a:r>
              <a:rPr lang="en-US" dirty="0"/>
              <a:t>Conclusion</a:t>
            </a:r>
          </a:p>
          <a:p>
            <a:pPr marL="720725" indent="-720725">
              <a:buFont typeface="Wingdings" pitchFamily="2" charset="2"/>
              <a:buChar char="Ø"/>
            </a:pPr>
            <a:r>
              <a:rPr lang="en-US" dirty="0"/>
              <a:t>Future Recommendations</a:t>
            </a:r>
          </a:p>
          <a:p>
            <a:pPr marL="720725" indent="-720725">
              <a:buFont typeface="Wingdings" pitchFamily="2" charset="2"/>
              <a:buChar char="Ø"/>
            </a:pPr>
            <a:r>
              <a:rPr lang="en-US" dirty="0"/>
              <a:t>References</a:t>
            </a:r>
          </a:p>
        </p:txBody>
      </p:sp>
    </p:spTree>
    <p:extLst>
      <p:ext uri="{BB962C8B-B14F-4D97-AF65-F5344CB8AC3E}">
        <p14:creationId xmlns:p14="http://schemas.microsoft.com/office/powerpoint/2010/main" val="320808748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44DAEB-1B0F-1641-4DE1-77ECAE29F4F1}"/>
              </a:ext>
            </a:extLst>
          </p:cNvPr>
          <p:cNvSpPr>
            <a:spLocks noGrp="1"/>
          </p:cNvSpPr>
          <p:nvPr>
            <p:ph type="title"/>
          </p:nvPr>
        </p:nvSpPr>
        <p:spPr>
          <a:xfrm>
            <a:off x="4268739" y="239568"/>
            <a:ext cx="10435479" cy="1302566"/>
          </a:xfrm>
        </p:spPr>
        <p:txBody>
          <a:bodyPr>
            <a:normAutofit fontScale="90000"/>
          </a:bodyPr>
          <a:lstStyle/>
          <a:p>
            <a:r>
              <a:rPr lang="en-GB" dirty="0"/>
              <a:t>Mathematical Model Derivation</a:t>
            </a:r>
          </a:p>
        </p:txBody>
      </p:sp>
      <p:sp>
        <p:nvSpPr>
          <p:cNvPr id="5" name="Date Placeholder 4">
            <a:extLst>
              <a:ext uri="{FF2B5EF4-FFF2-40B4-BE49-F238E27FC236}">
                <a16:creationId xmlns:a16="http://schemas.microsoft.com/office/drawing/2014/main" id="{F1588CE4-0303-1A27-A127-860984C032B5}"/>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4F840283-0573-AA5B-5DE3-30FDBBFD3AF5}"/>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C5EA5FC2-A83A-735E-BF75-2E99F60B1841}"/>
              </a:ext>
            </a:extLst>
          </p:cNvPr>
          <p:cNvSpPr>
            <a:spLocks noGrp="1"/>
          </p:cNvSpPr>
          <p:nvPr>
            <p:ph type="sldNum" sz="quarter" idx="4"/>
          </p:nvPr>
        </p:nvSpPr>
        <p:spPr/>
        <p:txBody>
          <a:bodyPr/>
          <a:lstStyle/>
          <a:p>
            <a:fld id="{EBE3AD81-3AD4-9C46-856E-C08CF1183C60}" type="slidenum">
              <a:rPr lang="en-US" kern="0" smtClean="0">
                <a:solidFill>
                  <a:srgbClr val="222B45"/>
                </a:solidFill>
              </a:rPr>
              <a:pPr/>
              <a:t>20</a:t>
            </a:fld>
            <a:endParaRPr lang="en-US" kern="0" dirty="0">
              <a:solidFill>
                <a:srgbClr val="222B45"/>
              </a:solidFill>
            </a:endParaRPr>
          </a:p>
        </p:txBody>
      </p:sp>
      <p:sp>
        <p:nvSpPr>
          <p:cNvPr id="8" name="Text Placeholder 7">
            <a:extLst>
              <a:ext uri="{FF2B5EF4-FFF2-40B4-BE49-F238E27FC236}">
                <a16:creationId xmlns:a16="http://schemas.microsoft.com/office/drawing/2014/main" id="{ADAFBA1D-D73F-9415-4F43-38D4AD227F5C}"/>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p:txBody>
      </p:sp>
      <p:grpSp>
        <p:nvGrpSpPr>
          <p:cNvPr id="17" name="Group 16">
            <a:extLst>
              <a:ext uri="{FF2B5EF4-FFF2-40B4-BE49-F238E27FC236}">
                <a16:creationId xmlns:a16="http://schemas.microsoft.com/office/drawing/2014/main" id="{CEC5B601-42C3-1A84-C588-1515D1ECD405}"/>
              </a:ext>
            </a:extLst>
          </p:cNvPr>
          <p:cNvGrpSpPr/>
          <p:nvPr/>
        </p:nvGrpSpPr>
        <p:grpSpPr>
          <a:xfrm>
            <a:off x="4268738" y="2448960"/>
            <a:ext cx="5506073" cy="9737162"/>
            <a:chOff x="2267067" y="-3973963"/>
            <a:chExt cx="4375033" cy="8028821"/>
          </a:xfrm>
        </p:grpSpPr>
        <p:pic>
          <p:nvPicPr>
            <p:cNvPr id="19" name="Content Placeholder 9">
              <a:extLst>
                <a:ext uri="{FF2B5EF4-FFF2-40B4-BE49-F238E27FC236}">
                  <a16:creationId xmlns:a16="http://schemas.microsoft.com/office/drawing/2014/main" id="{545A8178-AC59-16F0-E55D-389CDBDC5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067" y="-3973963"/>
              <a:ext cx="4375033" cy="7797989"/>
            </a:xfrm>
            <a:prstGeom prst="rect">
              <a:avLst/>
            </a:prstGeom>
          </p:spPr>
        </p:pic>
        <p:sp>
          <p:nvSpPr>
            <p:cNvPr id="20" name="TextBox 19">
              <a:extLst>
                <a:ext uri="{FF2B5EF4-FFF2-40B4-BE49-F238E27FC236}">
                  <a16:creationId xmlns:a16="http://schemas.microsoft.com/office/drawing/2014/main" id="{F24A0D74-28B7-9547-A944-C4821050AF2C}"/>
                </a:ext>
              </a:extLst>
            </p:cNvPr>
            <p:cNvSpPr txBox="1"/>
            <p:nvPr/>
          </p:nvSpPr>
          <p:spPr>
            <a:xfrm>
              <a:off x="2267067" y="3593193"/>
              <a:ext cx="4375033" cy="461665"/>
            </a:xfrm>
            <a:prstGeom prst="rect">
              <a:avLst/>
            </a:prstGeom>
            <a:noFill/>
          </p:spPr>
          <p:txBody>
            <a:bodyPr wrap="square" rtlCol="0">
              <a:spAutoFit/>
            </a:bodyPr>
            <a:lstStyle/>
            <a:p>
              <a:pPr algn="ctr"/>
              <a:r>
                <a:rPr lang="en-US" sz="2400" dirty="0">
                  <a:solidFill>
                    <a:prstClr val="black"/>
                  </a:solidFill>
                  <a:latin typeface="Lato" panose="020F0502020204030203" pitchFamily="34" charset="0"/>
                  <a:ea typeface="Lato" panose="020F0502020204030203" pitchFamily="34" charset="0"/>
                  <a:cs typeface="Lato" panose="020F0502020204030203" pitchFamily="34" charset="0"/>
                </a:rPr>
                <a:t>UT-SEA RF-SEA Model[12]</a:t>
              </a:r>
              <a:endParaRPr lang="en-GB" sz="24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EF3580-1DD3-E5CF-7E50-2A01164706EE}"/>
                  </a:ext>
                </a:extLst>
              </p:cNvPr>
              <p:cNvSpPr txBox="1"/>
              <p:nvPr/>
            </p:nvSpPr>
            <p:spPr>
              <a:xfrm>
                <a:off x="9723432" y="2820194"/>
                <a:ext cx="5506073" cy="5577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𝑒𝑓𝑓</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𝑏</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𝑘</m:t>
                          </m:r>
                        </m:sub>
                      </m:sSub>
                    </m:oMath>
                  </m:oMathPara>
                </a14:m>
                <a:endParaRPr lang="en-GB" sz="2800" dirty="0"/>
              </a:p>
            </p:txBody>
          </p:sp>
        </mc:Choice>
        <mc:Fallback xmlns="">
          <p:sp>
            <p:nvSpPr>
              <p:cNvPr id="13" name="TextBox 12">
                <a:extLst>
                  <a:ext uri="{FF2B5EF4-FFF2-40B4-BE49-F238E27FC236}">
                    <a16:creationId xmlns:a16="http://schemas.microsoft.com/office/drawing/2014/main" id="{2AEF3580-1DD3-E5CF-7E50-2A01164706EE}"/>
                  </a:ext>
                </a:extLst>
              </p:cNvPr>
              <p:cNvSpPr txBox="1">
                <a:spLocks noRot="1" noChangeAspect="1" noMove="1" noResize="1" noEditPoints="1" noAdjustHandles="1" noChangeArrowheads="1" noChangeShapeType="1" noTextEdit="1"/>
              </p:cNvSpPr>
              <p:nvPr/>
            </p:nvSpPr>
            <p:spPr>
              <a:xfrm>
                <a:off x="9723432" y="2820194"/>
                <a:ext cx="5506073" cy="55771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B35FFFB-06CD-7459-1E61-6434CEF989A0}"/>
                  </a:ext>
                </a:extLst>
              </p:cNvPr>
              <p:cNvSpPr txBox="1"/>
              <p:nvPr/>
            </p:nvSpPr>
            <p:spPr>
              <a:xfrm>
                <a:off x="7998619" y="3712207"/>
                <a:ext cx="7848600" cy="258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3600" i="1" smtClean="0">
                              <a:latin typeface="Cambria Math" panose="02040503050406030204" pitchFamily="18" charset="0"/>
                            </a:rPr>
                          </m:ctrlPr>
                        </m:naryPr>
                        <m:sub/>
                        <m:sup/>
                        <m:e>
                          <m:r>
                            <a:rPr lang="en-US" sz="3600" b="0" i="1" smtClean="0">
                              <a:latin typeface="Cambria Math" panose="02040503050406030204" pitchFamily="18" charset="0"/>
                            </a:rPr>
                            <m:t>𝐹</m:t>
                          </m:r>
                        </m:e>
                      </m:nary>
                      <m:r>
                        <a:rPr lang="en-US" sz="3600" b="0" i="1" smtClean="0">
                          <a:latin typeface="Cambria Math" panose="02040503050406030204" pitchFamily="18" charset="0"/>
                        </a:rPr>
                        <m:t>=</m:t>
                      </m:r>
                      <m:r>
                        <a:rPr lang="en-US" sz="3600" b="0" i="1" smtClean="0">
                          <a:latin typeface="Cambria Math" panose="02040503050406030204" pitchFamily="18" charset="0"/>
                        </a:rPr>
                        <m:t>𝑚</m:t>
                      </m:r>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𝑥</m:t>
                          </m:r>
                        </m:e>
                      </m:acc>
                    </m:oMath>
                  </m:oMathPara>
                </a14:m>
                <a:endParaRPr lang="en-GB" sz="3600" dirty="0"/>
              </a:p>
              <a:p>
                <a:pPr/>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𝑜</m:t>
                          </m:r>
                        </m:sub>
                      </m:sSub>
                      <m:r>
                        <a:rPr lang="en-US" sz="3600" b="0" i="1" smtClean="0">
                          <a:latin typeface="Cambria Math" panose="02040503050406030204" pitchFamily="18" charset="0"/>
                        </a:rPr>
                        <m:t>=</m:t>
                      </m:r>
                      <m:sSub>
                        <m:sSubPr>
                          <m:ctrlPr>
                            <a:rPr lang="en-GB" sz="3600" i="1">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𝑚</m:t>
                          </m:r>
                        </m:sub>
                      </m:sSub>
                      <m:r>
                        <a:rPr lang="en-US" sz="3600" b="0" i="1" smtClean="0">
                          <a:latin typeface="Cambria Math" panose="02040503050406030204" pitchFamily="18" charset="0"/>
                        </a:rPr>
                        <m:t>+</m:t>
                      </m:r>
                      <m:sSub>
                        <m:sSubPr>
                          <m:ctrlPr>
                            <a:rPr lang="en-GB" sz="3600" i="1">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𝑑</m:t>
                          </m:r>
                        </m:sub>
                      </m:sSub>
                    </m:oMath>
                  </m:oMathPara>
                </a14:m>
                <a:endParaRPr lang="en-GB" sz="3600" dirty="0"/>
              </a:p>
              <a:p>
                <a:r>
                  <a:rPr lang="en-GB" sz="3600" dirty="0"/>
                  <a:t>              </a:t>
                </a:r>
                <a14:m>
                  <m:oMath xmlns:m="http://schemas.openxmlformats.org/officeDocument/2006/math">
                    <m:r>
                      <a:rPr lang="en-US" sz="3600" b="0" i="0" smtClean="0">
                        <a:latin typeface="Cambria Math" panose="02040503050406030204" pitchFamily="18" charset="0"/>
                      </a:rPr>
                      <m:t>            </m:t>
                    </m:r>
                    <m:r>
                      <a:rPr lang="en-US" sz="3600" b="0" i="1" smtClean="0">
                        <a:latin typeface="Cambria Math" panose="02040503050406030204" pitchFamily="18" charset="0"/>
                      </a:rPr>
                      <m:t>     =</m:t>
                    </m:r>
                    <m:sSub>
                      <m:sSubPr>
                        <m:ctrlPr>
                          <a:rPr lang="en-GB" sz="3600" i="1">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𝑚𝑘</m:t>
                        </m:r>
                      </m:sub>
                    </m:sSub>
                    <m:r>
                      <a:rPr lang="en-US" sz="3600" b="0" i="1" smtClean="0">
                        <a:latin typeface="Cambria Math" panose="02040503050406030204" pitchFamily="18" charset="0"/>
                      </a:rPr>
                      <m:t>+</m:t>
                    </m:r>
                    <m:sSub>
                      <m:sSubPr>
                        <m:ctrlPr>
                          <a:rPr lang="en-GB" sz="3600" i="1">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𝑏𝑒𝑓𝑓</m:t>
                        </m:r>
                      </m:sub>
                    </m:sSub>
                    <m:r>
                      <a:rPr lang="en-US" sz="3600" b="0" i="1" smtClean="0">
                        <a:latin typeface="Cambria Math" panose="02040503050406030204" pitchFamily="18" charset="0"/>
                      </a:rPr>
                      <m:t>+</m:t>
                    </m:r>
                    <m:sSub>
                      <m:sSubPr>
                        <m:ctrlPr>
                          <a:rPr lang="en-GB" sz="3600" i="1">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𝑘</m:t>
                        </m:r>
                      </m:sub>
                    </m:sSub>
                  </m:oMath>
                </a14:m>
                <a:endParaRPr lang="en-GB" sz="3600" dirty="0"/>
              </a:p>
            </p:txBody>
          </p:sp>
        </mc:Choice>
        <mc:Fallback xmlns="">
          <p:sp>
            <p:nvSpPr>
              <p:cNvPr id="15" name="TextBox 14">
                <a:extLst>
                  <a:ext uri="{FF2B5EF4-FFF2-40B4-BE49-F238E27FC236}">
                    <a16:creationId xmlns:a16="http://schemas.microsoft.com/office/drawing/2014/main" id="{6B35FFFB-06CD-7459-1E61-6434CEF989A0}"/>
                  </a:ext>
                </a:extLst>
              </p:cNvPr>
              <p:cNvSpPr txBox="1">
                <a:spLocks noRot="1" noChangeAspect="1" noMove="1" noResize="1" noEditPoints="1" noAdjustHandles="1" noChangeArrowheads="1" noChangeShapeType="1" noTextEdit="1"/>
              </p:cNvSpPr>
              <p:nvPr/>
            </p:nvSpPr>
            <p:spPr>
              <a:xfrm>
                <a:off x="7998619" y="3712207"/>
                <a:ext cx="7848600" cy="25862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8ADB118-53C1-31D3-B7FC-AC0B37A52684}"/>
                  </a:ext>
                </a:extLst>
              </p:cNvPr>
              <p:cNvSpPr txBox="1"/>
              <p:nvPr/>
            </p:nvSpPr>
            <p:spPr>
              <a:xfrm>
                <a:off x="9294019" y="7075195"/>
                <a:ext cx="5791200" cy="1754326"/>
              </a:xfrm>
              <a:prstGeom prst="rect">
                <a:avLst/>
              </a:prstGeom>
              <a:noFill/>
            </p:spPr>
            <p:txBody>
              <a:bodyPr wrap="square" rtlCol="0">
                <a:spAutoFit/>
              </a:bodyPr>
              <a:lstStyle/>
              <a:p>
                <a:pPr lvl="1"/>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𝑚𝑘</m:t>
                          </m:r>
                        </m:sub>
                      </m:sSub>
                      <m:r>
                        <a:rPr lang="en-US" sz="3600" b="0" i="1" smtClean="0">
                          <a:latin typeface="Cambria Math" panose="02040503050406030204" pitchFamily="18" charset="0"/>
                        </a:rPr>
                        <m:t>=</m:t>
                      </m:r>
                      <m:r>
                        <a:rPr lang="en-US" sz="3600" b="0" i="1" smtClean="0">
                          <a:latin typeface="Cambria Math" panose="02040503050406030204" pitchFamily="18" charset="0"/>
                        </a:rPr>
                        <m:t>𝑚𝑎</m:t>
                      </m:r>
                    </m:oMath>
                  </m:oMathPara>
                </a14:m>
                <a:endParaRPr lang="en-US" sz="3600" b="0" dirty="0"/>
              </a:p>
              <a:p>
                <a:pPr lvl="1"/>
                <a:r>
                  <a:rPr lang="en-US" sz="3600" b="0" dirty="0"/>
                  <a:t>                   </a:t>
                </a:r>
                <a14:m>
                  <m:oMath xmlns:m="http://schemas.openxmlformats.org/officeDocument/2006/math">
                    <m:r>
                      <a:rPr lang="en-US" sz="3600" b="0" i="1" smtClean="0">
                        <a:latin typeface="Cambria Math" panose="02040503050406030204" pitchFamily="18" charset="0"/>
                      </a:rPr>
                      <m:t>=</m:t>
                    </m:r>
                    <m:sSub>
                      <m:sSubPr>
                        <m:ctrlPr>
                          <a:rPr lang="en-GB" sz="3600" i="1">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sub>
                    </m:sSub>
                    <m:acc>
                      <m:accPr>
                        <m:chr m:val="̈"/>
                        <m:ctrlPr>
                          <a:rPr lang="en-GB" sz="3600" b="0" i="1" smtClean="0">
                            <a:latin typeface="Cambria Math" panose="02040503050406030204" pitchFamily="18" charset="0"/>
                          </a:rPr>
                        </m:ctrlPr>
                      </m:accPr>
                      <m:e>
                        <m:r>
                          <a:rPr lang="en-US" sz="3600" b="0" i="1" smtClean="0">
                            <a:latin typeface="Cambria Math" panose="02040503050406030204" pitchFamily="18" charset="0"/>
                          </a:rPr>
                          <m:t>𝑥</m:t>
                        </m:r>
                      </m:e>
                    </m:acc>
                  </m:oMath>
                </a14:m>
                <a:endParaRPr lang="en-GB" sz="3600" dirty="0"/>
              </a:p>
              <a:p>
                <a:pPr lvl="1"/>
                <a:endParaRPr lang="en-GB" sz="3600" dirty="0"/>
              </a:p>
            </p:txBody>
          </p:sp>
        </mc:Choice>
        <mc:Fallback>
          <p:sp>
            <p:nvSpPr>
              <p:cNvPr id="2" name="TextBox 1">
                <a:extLst>
                  <a:ext uri="{FF2B5EF4-FFF2-40B4-BE49-F238E27FC236}">
                    <a16:creationId xmlns:a16="http://schemas.microsoft.com/office/drawing/2014/main" id="{58ADB118-53C1-31D3-B7FC-AC0B37A52684}"/>
                  </a:ext>
                </a:extLst>
              </p:cNvPr>
              <p:cNvSpPr txBox="1">
                <a:spLocks noRot="1" noChangeAspect="1" noMove="1" noResize="1" noEditPoints="1" noAdjustHandles="1" noChangeArrowheads="1" noChangeShapeType="1" noTextEdit="1"/>
              </p:cNvSpPr>
              <p:nvPr/>
            </p:nvSpPr>
            <p:spPr>
              <a:xfrm>
                <a:off x="9294019" y="7075195"/>
                <a:ext cx="5791200" cy="1754326"/>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692C75A-69DC-17B2-895D-BB46E0C9EC20}"/>
                  </a:ext>
                </a:extLst>
              </p:cNvPr>
              <p:cNvSpPr txBox="1"/>
              <p:nvPr/>
            </p:nvSpPr>
            <p:spPr>
              <a:xfrm>
                <a:off x="8989219" y="8611612"/>
                <a:ext cx="6096000" cy="184306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𝑏𝑒𝑓𝑓</m:t>
                          </m:r>
                        </m:sub>
                      </m:sSub>
                      <m:r>
                        <a:rPr lang="en-US" sz="3600" b="0" i="1" smtClean="0">
                          <a:latin typeface="Cambria Math" panose="02040503050406030204" pitchFamily="18" charset="0"/>
                        </a:rPr>
                        <m:t>=</m:t>
                      </m:r>
                      <m:sSub>
                        <m:sSubPr>
                          <m:ctrlPr>
                            <a:rPr lang="en-GB" sz="3600" i="1">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𝑒𝑓𝑓</m:t>
                          </m:r>
                        </m:sub>
                      </m:sSub>
                      <m:r>
                        <a:rPr lang="en-US" sz="3600" b="0" i="1" smtClean="0">
                          <a:latin typeface="Cambria Math" panose="02040503050406030204" pitchFamily="18" charset="0"/>
                        </a:rPr>
                        <m:t>𝑣</m:t>
                      </m:r>
                    </m:oMath>
                  </m:oMathPara>
                </a14:m>
                <a:endParaRPr lang="en-US" sz="3600" b="0" dirty="0"/>
              </a:p>
              <a:p>
                <a:r>
                  <a:rPr lang="en-US" sz="3600" b="0" dirty="0"/>
                  <a:t>                           </a:t>
                </a:r>
                <a14:m>
                  <m:oMath xmlns:m="http://schemas.openxmlformats.org/officeDocument/2006/math">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𝑒𝑓𝑓</m:t>
                        </m:r>
                      </m:sub>
                    </m:sSub>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𝑥</m:t>
                        </m:r>
                      </m:e>
                    </m:acc>
                  </m:oMath>
                </a14:m>
                <a:endParaRPr lang="en-GB" sz="3600" dirty="0"/>
              </a:p>
              <a:p>
                <a:endParaRPr lang="en-GB" sz="3600" dirty="0"/>
              </a:p>
            </p:txBody>
          </p:sp>
        </mc:Choice>
        <mc:Fallback>
          <p:sp>
            <p:nvSpPr>
              <p:cNvPr id="10" name="TextBox 9">
                <a:extLst>
                  <a:ext uri="{FF2B5EF4-FFF2-40B4-BE49-F238E27FC236}">
                    <a16:creationId xmlns:a16="http://schemas.microsoft.com/office/drawing/2014/main" id="{A692C75A-69DC-17B2-895D-BB46E0C9EC20}"/>
                  </a:ext>
                </a:extLst>
              </p:cNvPr>
              <p:cNvSpPr txBox="1">
                <a:spLocks noRot="1" noChangeAspect="1" noMove="1" noResize="1" noEditPoints="1" noAdjustHandles="1" noChangeArrowheads="1" noChangeShapeType="1" noTextEdit="1"/>
              </p:cNvSpPr>
              <p:nvPr/>
            </p:nvSpPr>
            <p:spPr>
              <a:xfrm>
                <a:off x="8989219" y="8611612"/>
                <a:ext cx="6096000" cy="1843069"/>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6B5DFE-31BC-5578-758E-A1228F2B9B8D}"/>
                  </a:ext>
                </a:extLst>
              </p:cNvPr>
              <p:cNvSpPr txBox="1"/>
              <p:nvPr/>
            </p:nvSpPr>
            <p:spPr>
              <a:xfrm>
                <a:off x="11347753" y="10082409"/>
                <a:ext cx="1683731"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𝑘</m:t>
                          </m:r>
                        </m:sub>
                      </m:sSub>
                      <m:r>
                        <a:rPr lang="en-US" sz="3600" b="0" i="1" smtClean="0">
                          <a:latin typeface="Cambria Math" panose="02040503050406030204" pitchFamily="18" charset="0"/>
                        </a:rPr>
                        <m:t>=</m:t>
                      </m:r>
                      <m:r>
                        <a:rPr lang="en-US" sz="3600" b="0" i="1" smtClean="0">
                          <a:latin typeface="Cambria Math" panose="02040503050406030204" pitchFamily="18" charset="0"/>
                        </a:rPr>
                        <m:t>𝑘𝑥</m:t>
                      </m:r>
                    </m:oMath>
                  </m:oMathPara>
                </a14:m>
                <a:endParaRPr lang="en-GB" dirty="0"/>
              </a:p>
            </p:txBody>
          </p:sp>
        </mc:Choice>
        <mc:Fallback>
          <p:sp>
            <p:nvSpPr>
              <p:cNvPr id="11" name="TextBox 10">
                <a:extLst>
                  <a:ext uri="{FF2B5EF4-FFF2-40B4-BE49-F238E27FC236}">
                    <a16:creationId xmlns:a16="http://schemas.microsoft.com/office/drawing/2014/main" id="{696B5DFE-31BC-5578-758E-A1228F2B9B8D}"/>
                  </a:ext>
                </a:extLst>
              </p:cNvPr>
              <p:cNvSpPr txBox="1">
                <a:spLocks noRot="1" noChangeAspect="1" noMove="1" noResize="1" noEditPoints="1" noAdjustHandles="1" noChangeArrowheads="1" noChangeShapeType="1" noTextEdit="1"/>
              </p:cNvSpPr>
              <p:nvPr/>
            </p:nvSpPr>
            <p:spPr>
              <a:xfrm>
                <a:off x="11347753" y="10082409"/>
                <a:ext cx="1683731" cy="553998"/>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FDD5ED1-5E1F-CACF-ECF6-DAF5CBC952FE}"/>
                  </a:ext>
                </a:extLst>
              </p:cNvPr>
              <p:cNvSpPr txBox="1"/>
              <p:nvPr/>
            </p:nvSpPr>
            <p:spPr>
              <a:xfrm>
                <a:off x="16988372" y="2704194"/>
                <a:ext cx="5506073" cy="59836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𝑜</m:t>
                          </m:r>
                        </m:sub>
                      </m:sSub>
                      <m:r>
                        <a:rPr lang="en-US" sz="3600" b="0" i="0"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sub>
                      </m:sSub>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𝑥</m:t>
                          </m:r>
                        </m:e>
                      </m:acc>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𝑒𝑓𝑓</m:t>
                          </m:r>
                        </m:sub>
                      </m:sSub>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𝑥</m:t>
                          </m:r>
                        </m:e>
                      </m:acc>
                      <m:r>
                        <a:rPr lang="en-US" sz="3600" b="0" i="1" smtClean="0">
                          <a:latin typeface="Cambria Math" panose="02040503050406030204" pitchFamily="18" charset="0"/>
                        </a:rPr>
                        <m:t>+</m:t>
                      </m:r>
                      <m:r>
                        <a:rPr lang="en-US" sz="3600" b="0" i="1" smtClean="0">
                          <a:latin typeface="Cambria Math" panose="02040503050406030204" pitchFamily="18" charset="0"/>
                        </a:rPr>
                        <m:t>𝑘𝑥</m:t>
                      </m:r>
                    </m:oMath>
                  </m:oMathPara>
                </a14:m>
                <a:endParaRPr lang="en-GB" dirty="0"/>
              </a:p>
            </p:txBody>
          </p:sp>
        </mc:Choice>
        <mc:Fallback>
          <p:sp>
            <p:nvSpPr>
              <p:cNvPr id="12" name="TextBox 11">
                <a:extLst>
                  <a:ext uri="{FF2B5EF4-FFF2-40B4-BE49-F238E27FC236}">
                    <a16:creationId xmlns:a16="http://schemas.microsoft.com/office/drawing/2014/main" id="{FFDD5ED1-5E1F-CACF-ECF6-DAF5CBC952FE}"/>
                  </a:ext>
                </a:extLst>
              </p:cNvPr>
              <p:cNvSpPr txBox="1">
                <a:spLocks noRot="1" noChangeAspect="1" noMove="1" noResize="1" noEditPoints="1" noAdjustHandles="1" noChangeArrowheads="1" noChangeShapeType="1" noTextEdit="1"/>
              </p:cNvSpPr>
              <p:nvPr/>
            </p:nvSpPr>
            <p:spPr>
              <a:xfrm>
                <a:off x="16988372" y="2704194"/>
                <a:ext cx="5506073" cy="598369"/>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527E956-A56D-82E5-CBF5-EF4BDB16546E}"/>
                  </a:ext>
                </a:extLst>
              </p:cNvPr>
              <p:cNvSpPr txBox="1"/>
              <p:nvPr/>
            </p:nvSpPr>
            <p:spPr>
              <a:xfrm>
                <a:off x="16988372" y="3748032"/>
                <a:ext cx="6135505" cy="598369"/>
              </a:xfrm>
              <a:prstGeom prst="rect">
                <a:avLst/>
              </a:prstGeom>
              <a:noFill/>
            </p:spPr>
            <p:txBody>
              <a:bodyPr wrap="square" lIns="0" tIns="0" rIns="0" bIns="0" rtlCol="0">
                <a:spAutoFit/>
              </a:bodyPr>
              <a:lstStyle/>
              <a:p>
                <a14:m>
                  <m:oMath xmlns:m="http://schemas.openxmlformats.org/officeDocument/2006/math">
                    <m:r>
                      <a:rPr lang="en-US" sz="3600" b="0" i="1" smtClean="0">
                        <a:latin typeface="Cambria Math" panose="02040503050406030204" pitchFamily="18" charset="0"/>
                      </a:rPr>
                      <m:t>𝐿</m:t>
                    </m:r>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𝑜</m:t>
                            </m:r>
                          </m:sub>
                        </m:sSub>
                      </m:e>
                    </m:d>
                    <m:r>
                      <a:rPr lang="en-US" sz="3600" b="0" i="1" smtClean="0">
                        <a:latin typeface="Cambria Math" panose="02040503050406030204" pitchFamily="18" charset="0"/>
                      </a:rPr>
                      <m:t>=</m:t>
                    </m:r>
                    <m:r>
                      <a:rPr lang="en-US" sz="3600" b="0" i="1" smtClean="0">
                        <a:latin typeface="Cambria Math" panose="02040503050406030204" pitchFamily="18" charset="0"/>
                      </a:rPr>
                      <m:t>𝐿</m:t>
                    </m:r>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𝑘</m:t>
                        </m:r>
                      </m:sub>
                    </m:sSub>
                    <m:acc>
                      <m:accPr>
                        <m:chr m:val="̈"/>
                        <m:ctrlPr>
                          <a:rPr lang="en-US" sz="3600" i="1">
                            <a:latin typeface="Cambria Math" panose="02040503050406030204" pitchFamily="18" charset="0"/>
                          </a:rPr>
                        </m:ctrlPr>
                      </m:accPr>
                      <m:e>
                        <m:r>
                          <a:rPr lang="en-US" sz="3600" i="1">
                            <a:latin typeface="Cambria Math" panose="02040503050406030204" pitchFamily="18" charset="0"/>
                          </a:rPr>
                          <m:t>𝑥</m:t>
                        </m:r>
                      </m:e>
                    </m:acc>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𝑏</m:t>
                        </m:r>
                      </m:e>
                      <m:sub>
                        <m:r>
                          <a:rPr lang="en-US" sz="3600" i="1">
                            <a:latin typeface="Cambria Math" panose="02040503050406030204" pitchFamily="18" charset="0"/>
                          </a:rPr>
                          <m:t>𝑒𝑓𝑓</m:t>
                        </m:r>
                      </m:sub>
                    </m:sSub>
                    <m:acc>
                      <m:accPr>
                        <m:chr m:val="̇"/>
                        <m:ctrlPr>
                          <a:rPr lang="en-US" sz="3600" i="1">
                            <a:latin typeface="Cambria Math" panose="02040503050406030204" pitchFamily="18" charset="0"/>
                          </a:rPr>
                        </m:ctrlPr>
                      </m:accPr>
                      <m:e>
                        <m:r>
                          <a:rPr lang="en-US" sz="3600" i="1">
                            <a:latin typeface="Cambria Math" panose="02040503050406030204" pitchFamily="18" charset="0"/>
                          </a:rPr>
                          <m:t>𝑥</m:t>
                        </m:r>
                      </m:e>
                    </m:acc>
                    <m:r>
                      <a:rPr lang="en-US" sz="3600" i="1">
                        <a:latin typeface="Cambria Math" panose="02040503050406030204" pitchFamily="18" charset="0"/>
                      </a:rPr>
                      <m:t>+</m:t>
                    </m:r>
                    <m:r>
                      <a:rPr lang="en-US" sz="3600" i="1">
                        <a:latin typeface="Cambria Math" panose="02040503050406030204" pitchFamily="18" charset="0"/>
                      </a:rPr>
                      <m:t>𝑘𝑥</m:t>
                    </m:r>
                  </m:oMath>
                </a14:m>
                <a:r>
                  <a:rPr lang="en-GB" sz="3600" dirty="0"/>
                  <a:t>}</a:t>
                </a:r>
              </a:p>
            </p:txBody>
          </p:sp>
        </mc:Choice>
        <mc:Fallback>
          <p:sp>
            <p:nvSpPr>
              <p:cNvPr id="21" name="TextBox 20">
                <a:extLst>
                  <a:ext uri="{FF2B5EF4-FFF2-40B4-BE49-F238E27FC236}">
                    <a16:creationId xmlns:a16="http://schemas.microsoft.com/office/drawing/2014/main" id="{2527E956-A56D-82E5-CBF5-EF4BDB16546E}"/>
                  </a:ext>
                </a:extLst>
              </p:cNvPr>
              <p:cNvSpPr txBox="1">
                <a:spLocks noRot="1" noChangeAspect="1" noMove="1" noResize="1" noEditPoints="1" noAdjustHandles="1" noChangeArrowheads="1" noChangeShapeType="1" noTextEdit="1"/>
              </p:cNvSpPr>
              <p:nvPr/>
            </p:nvSpPr>
            <p:spPr>
              <a:xfrm>
                <a:off x="16988372" y="3748032"/>
                <a:ext cx="6135505" cy="598369"/>
              </a:xfrm>
              <a:prstGeom prst="rect">
                <a:avLst/>
              </a:prstGeom>
              <a:blipFill>
                <a:blip r:embed="rId12"/>
                <a:stretch>
                  <a:fillRect t="-22449" b="-3877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320A905-0500-AF92-3078-8FAA78C63877}"/>
                  </a:ext>
                </a:extLst>
              </p:cNvPr>
              <p:cNvSpPr txBox="1"/>
              <p:nvPr/>
            </p:nvSpPr>
            <p:spPr>
              <a:xfrm>
                <a:off x="16975481" y="4942504"/>
                <a:ext cx="6596486" cy="609526"/>
              </a:xfrm>
              <a:prstGeom prst="rect">
                <a:avLst/>
              </a:prstGeom>
              <a:noFill/>
            </p:spPr>
            <p:txBody>
              <a:bodyPr wrap="none" lIns="0" tIns="0" rIns="0" bIns="0"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𝑜</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r>
                      <a:rPr lang="en-US" sz="3600" b="0" i="1" smtClean="0">
                        <a:latin typeface="Cambria Math" panose="02040503050406030204" pitchFamily="18" charset="0"/>
                      </a:rPr>
                      <m:t>𝑋</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𝑘</m:t>
                        </m:r>
                      </m:sub>
                    </m:sSub>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𝑠</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𝑏</m:t>
                        </m:r>
                      </m:e>
                      <m:sub>
                        <m:r>
                          <a:rPr lang="en-US" sz="3600" i="1">
                            <a:latin typeface="Cambria Math" panose="02040503050406030204" pitchFamily="18" charset="0"/>
                          </a:rPr>
                          <m:t>𝑒𝑓𝑓</m:t>
                        </m:r>
                      </m:sub>
                    </m:sSub>
                    <m:r>
                      <a:rPr lang="en-US" sz="3600" b="0" i="1" smtClean="0">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𝑘</m:t>
                    </m:r>
                  </m:oMath>
                </a14:m>
                <a:r>
                  <a:rPr lang="en-GB" sz="3600" dirty="0"/>
                  <a:t>]</a:t>
                </a:r>
              </a:p>
            </p:txBody>
          </p:sp>
        </mc:Choice>
        <mc:Fallback>
          <p:sp>
            <p:nvSpPr>
              <p:cNvPr id="22" name="TextBox 21">
                <a:extLst>
                  <a:ext uri="{FF2B5EF4-FFF2-40B4-BE49-F238E27FC236}">
                    <a16:creationId xmlns:a16="http://schemas.microsoft.com/office/drawing/2014/main" id="{2320A905-0500-AF92-3078-8FAA78C63877}"/>
                  </a:ext>
                </a:extLst>
              </p:cNvPr>
              <p:cNvSpPr txBox="1">
                <a:spLocks noRot="1" noChangeAspect="1" noMove="1" noResize="1" noEditPoints="1" noAdjustHandles="1" noChangeArrowheads="1" noChangeShapeType="1" noTextEdit="1"/>
              </p:cNvSpPr>
              <p:nvPr/>
            </p:nvSpPr>
            <p:spPr>
              <a:xfrm>
                <a:off x="16975481" y="4942504"/>
                <a:ext cx="6596486" cy="609526"/>
              </a:xfrm>
              <a:prstGeom prst="rect">
                <a:avLst/>
              </a:prstGeom>
              <a:blipFill>
                <a:blip r:embed="rId13"/>
                <a:stretch>
                  <a:fillRect t="-20000" b="-38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9FD4C72-42C9-7E84-2284-9FABE87E0A23}"/>
                  </a:ext>
                </a:extLst>
              </p:cNvPr>
              <p:cNvSpPr txBox="1"/>
              <p:nvPr/>
            </p:nvSpPr>
            <p:spPr>
              <a:xfrm>
                <a:off x="16256965" y="5994848"/>
                <a:ext cx="7039428" cy="12112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US" sz="3600" b="0" i="1" smtClean="0">
                              <a:latin typeface="Cambria Math" panose="02040503050406030204" pitchFamily="18" charset="0"/>
                            </a:rPr>
                            <m:t>𝑃</m:t>
                          </m:r>
                        </m:e>
                        <m:sub>
                          <m:r>
                            <a:rPr lang="en-US" sz="3600" b="0" i="1" smtClean="0">
                              <a:latin typeface="Cambria Math" panose="02040503050406030204" pitchFamily="18" charset="0"/>
                            </a:rPr>
                            <m:t>𝑛</m:t>
                          </m:r>
                        </m:sub>
                      </m:sSub>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𝑚𝑒𝑎𝑠</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r>
                            <a:rPr lang="en-US" sz="3600" b="0" i="1" smtClean="0">
                              <a:latin typeface="Cambria Math" panose="02040503050406030204" pitchFamily="18" charset="0"/>
                            </a:rPr>
                            <m:t>)</m:t>
                          </m:r>
                        </m:num>
                        <m:den>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𝑑𝑒𝑠</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r>
                            <a:rPr lang="en-US" sz="3600" b="0" i="1" smtClean="0">
                              <a:latin typeface="Cambria Math" panose="02040503050406030204" pitchFamily="18" charset="0"/>
                            </a:rPr>
                            <m:t>)</m:t>
                          </m:r>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𝑠</m:t>
                              </m:r>
                            </m:e>
                            <m:sup>
                              <m:r>
                                <a:rPr lang="en-US" sz="3600" b="0" i="1" smtClean="0">
                                  <a:latin typeface="Cambria Math" panose="02040503050406030204" pitchFamily="18" charset="0"/>
                                </a:rPr>
                                <m:t>2</m:t>
                              </m:r>
                            </m:sup>
                          </m:sSup>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𝑒𝑓𝑓</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den>
                      </m:f>
                    </m:oMath>
                  </m:oMathPara>
                </a14:m>
                <a:endParaRPr lang="en-GB" sz="3600" dirty="0"/>
              </a:p>
            </p:txBody>
          </p:sp>
        </mc:Choice>
        <mc:Fallback>
          <p:sp>
            <p:nvSpPr>
              <p:cNvPr id="23" name="TextBox 22">
                <a:extLst>
                  <a:ext uri="{FF2B5EF4-FFF2-40B4-BE49-F238E27FC236}">
                    <a16:creationId xmlns:a16="http://schemas.microsoft.com/office/drawing/2014/main" id="{49FD4C72-42C9-7E84-2284-9FABE87E0A23}"/>
                  </a:ext>
                </a:extLst>
              </p:cNvPr>
              <p:cNvSpPr txBox="1">
                <a:spLocks noRot="1" noChangeAspect="1" noMove="1" noResize="1" noEditPoints="1" noAdjustHandles="1" noChangeArrowheads="1" noChangeShapeType="1" noTextEdit="1"/>
              </p:cNvSpPr>
              <p:nvPr/>
            </p:nvSpPr>
            <p:spPr>
              <a:xfrm>
                <a:off x="16256965" y="5994848"/>
                <a:ext cx="7039428" cy="1211294"/>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F2F1158-0FD5-DE36-E827-04744F7A6B4C}"/>
                  </a:ext>
                </a:extLst>
              </p:cNvPr>
              <p:cNvSpPr txBox="1"/>
              <p:nvPr/>
            </p:nvSpPr>
            <p:spPr>
              <a:xfrm>
                <a:off x="16533019" y="7532598"/>
                <a:ext cx="6166496" cy="21580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𝐹𝑜𝑟</m:t>
                      </m:r>
                      <m:r>
                        <a:rPr lang="en-US" sz="3600" b="0" i="1" smtClean="0">
                          <a:latin typeface="Cambria Math" panose="02040503050406030204" pitchFamily="18" charset="0"/>
                        </a:rPr>
                        <m:t> </m:t>
                      </m:r>
                      <m:r>
                        <a:rPr lang="en-US" sz="3600" b="0" i="1" smtClean="0">
                          <a:latin typeface="Cambria Math" panose="02040503050406030204" pitchFamily="18" charset="0"/>
                        </a:rPr>
                        <m:t>𝑡h𝑒</m:t>
                      </m:r>
                      <m:r>
                        <a:rPr lang="en-US" sz="3600" b="0" i="1" smtClean="0">
                          <a:latin typeface="Cambria Math" panose="02040503050406030204" pitchFamily="18" charset="0"/>
                        </a:rPr>
                        <m:t> </m:t>
                      </m:r>
                      <m:r>
                        <a:rPr lang="en-US" sz="3600" b="0" i="1" smtClean="0">
                          <a:latin typeface="Cambria Math" panose="02040503050406030204" pitchFamily="18" charset="0"/>
                        </a:rPr>
                        <m:t>𝐶h𝑒𝑒𝑡𝑎h</m:t>
                      </m:r>
                      <m:r>
                        <a:rPr lang="en-US" sz="3600" b="0" i="1" smtClean="0">
                          <a:latin typeface="Cambria Math" panose="02040503050406030204" pitchFamily="18" charset="0"/>
                        </a:rPr>
                        <m:t> </m:t>
                      </m:r>
                      <m:r>
                        <a:rPr lang="en-US" sz="3600" b="0" i="1" smtClean="0">
                          <a:latin typeface="Cambria Math" panose="02040503050406030204" pitchFamily="18" charset="0"/>
                        </a:rPr>
                        <m:t>𝑅𝑜𝑏𝑜𝑡</m:t>
                      </m:r>
                      <m:r>
                        <a:rPr lang="en-US" sz="3600" b="0" i="1" smtClean="0">
                          <a:latin typeface="Cambria Math" panose="02040503050406030204" pitchFamily="18" charset="0"/>
                        </a:rPr>
                        <m:t> </m:t>
                      </m:r>
                      <m:r>
                        <a:rPr lang="en-US" sz="3600" b="0" i="1" smtClean="0">
                          <a:latin typeface="Cambria Math" panose="02040503050406030204" pitchFamily="18" charset="0"/>
                        </a:rPr>
                        <m:t>𝑙𝑒𝑔</m:t>
                      </m:r>
                      <m:r>
                        <a:rPr lang="en-US" sz="3600" b="0" i="1" smtClean="0">
                          <a:latin typeface="Cambria Math" panose="02040503050406030204" pitchFamily="18" charset="0"/>
                        </a:rPr>
                        <m:t>:</m:t>
                      </m:r>
                    </m:oMath>
                  </m:oMathPara>
                </a14:m>
                <a:endParaRPr lang="en-US" sz="3600" b="0" dirty="0"/>
              </a:p>
              <a:p>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US" sz="3600" b="0" i="1" smtClean="0">
                              <a:latin typeface="Cambria Math" panose="02040503050406030204" pitchFamily="18" charset="0"/>
                            </a:rPr>
                            <m:t>𝑃</m:t>
                          </m:r>
                        </m:e>
                        <m:sub>
                          <m:r>
                            <a:rPr lang="en-US" sz="3600" b="0" i="1" smtClean="0">
                              <a:latin typeface="Cambria Math" panose="02040503050406030204" pitchFamily="18" charset="0"/>
                            </a:rPr>
                            <m:t>𝑛</m:t>
                          </m:r>
                        </m:sub>
                      </m:sSub>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7.9</m:t>
                              </m:r>
                              <m:r>
                                <a:rPr lang="en-US" sz="3600" b="0" i="1" smtClean="0">
                                  <a:latin typeface="Cambria Math" panose="02040503050406030204" pitchFamily="18" charset="0"/>
                                </a:rPr>
                                <m:t>𝑠</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r>
                            <a:rPr lang="en-US" sz="3600" b="0" i="1" smtClean="0">
                              <a:latin typeface="Cambria Math" panose="02040503050406030204" pitchFamily="18" charset="0"/>
                            </a:rPr>
                            <m:t>77.348</m:t>
                          </m:r>
                          <m:r>
                            <a:rPr lang="en-US" sz="3600" b="0" i="1" smtClean="0">
                              <a:latin typeface="Cambria Math" panose="02040503050406030204" pitchFamily="18" charset="0"/>
                            </a:rPr>
                            <m:t>𝑠</m:t>
                          </m:r>
                          <m:r>
                            <a:rPr lang="en-US" sz="3600" b="0" i="1" smtClean="0">
                              <a:latin typeface="Cambria Math" panose="02040503050406030204" pitchFamily="18" charset="0"/>
                            </a:rPr>
                            <m:t>+1080</m:t>
                          </m:r>
                          <m:r>
                            <a:rPr lang="en-US" sz="3600" b="0" i="1" smtClean="0">
                              <a:latin typeface="Cambria Math" panose="02040503050406030204" pitchFamily="18" charset="0"/>
                            </a:rPr>
                            <m:t>6</m:t>
                          </m:r>
                        </m:den>
                      </m:f>
                    </m:oMath>
                  </m:oMathPara>
                </a14:m>
                <a:endParaRPr lang="en-GB" sz="3600" dirty="0"/>
              </a:p>
              <a:p>
                <a:endParaRPr lang="en-GB" sz="3600" dirty="0"/>
              </a:p>
            </p:txBody>
          </p:sp>
        </mc:Choice>
        <mc:Fallback>
          <p:sp>
            <p:nvSpPr>
              <p:cNvPr id="24" name="TextBox 23">
                <a:extLst>
                  <a:ext uri="{FF2B5EF4-FFF2-40B4-BE49-F238E27FC236}">
                    <a16:creationId xmlns:a16="http://schemas.microsoft.com/office/drawing/2014/main" id="{1F2F1158-0FD5-DE36-E827-04744F7A6B4C}"/>
                  </a:ext>
                </a:extLst>
              </p:cNvPr>
              <p:cNvSpPr txBox="1">
                <a:spLocks noRot="1" noChangeAspect="1" noMove="1" noResize="1" noEditPoints="1" noAdjustHandles="1" noChangeArrowheads="1" noChangeShapeType="1" noTextEdit="1"/>
              </p:cNvSpPr>
              <p:nvPr/>
            </p:nvSpPr>
            <p:spPr>
              <a:xfrm>
                <a:off x="16533019" y="7532598"/>
                <a:ext cx="6166496" cy="215802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EE3AA5A-D8B6-72AA-9E3E-64EED92EC07F}"/>
                  </a:ext>
                </a:extLst>
              </p:cNvPr>
              <p:cNvSpPr txBox="1"/>
              <p:nvPr/>
            </p:nvSpPr>
            <p:spPr>
              <a:xfrm>
                <a:off x="16346590" y="9786692"/>
                <a:ext cx="6539354" cy="2158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𝐹𝑜𝑟</m:t>
                      </m:r>
                      <m:r>
                        <a:rPr lang="en-US" sz="3600" i="1" smtClean="0">
                          <a:latin typeface="Cambria Math" panose="02040503050406030204" pitchFamily="18" charset="0"/>
                        </a:rPr>
                        <m:t> </m:t>
                      </m:r>
                      <m:r>
                        <a:rPr lang="en-US" sz="3600" i="1" smtClean="0">
                          <a:latin typeface="Cambria Math" panose="02040503050406030204" pitchFamily="18" charset="0"/>
                        </a:rPr>
                        <m:t>𝑡h𝑒</m:t>
                      </m:r>
                      <m:r>
                        <a:rPr lang="en-US" sz="3600" i="1" smtClean="0">
                          <a:latin typeface="Cambria Math" panose="02040503050406030204" pitchFamily="18" charset="0"/>
                        </a:rPr>
                        <m:t> </m:t>
                      </m:r>
                      <m:r>
                        <a:rPr lang="en-US" sz="3600" b="0" i="1" smtClean="0">
                          <a:latin typeface="Cambria Math" panose="02040503050406030204" pitchFamily="18" charset="0"/>
                        </a:rPr>
                        <m:t>𝐾𝑎𝑛𝑔𝑎𝑟𝑜𝑜</m:t>
                      </m:r>
                      <m:r>
                        <a:rPr lang="en-US" sz="3600" i="1">
                          <a:latin typeface="Cambria Math" panose="02040503050406030204" pitchFamily="18" charset="0"/>
                        </a:rPr>
                        <m:t> </m:t>
                      </m:r>
                      <m:r>
                        <a:rPr lang="en-US" sz="3600" i="1">
                          <a:latin typeface="Cambria Math" panose="02040503050406030204" pitchFamily="18" charset="0"/>
                        </a:rPr>
                        <m:t>𝑅𝑜𝑏𝑜𝑡</m:t>
                      </m:r>
                      <m:r>
                        <a:rPr lang="en-US" sz="3600" i="1">
                          <a:latin typeface="Cambria Math" panose="02040503050406030204" pitchFamily="18" charset="0"/>
                        </a:rPr>
                        <m:t> </m:t>
                      </m:r>
                      <m:r>
                        <a:rPr lang="en-US" sz="3600" i="1">
                          <a:latin typeface="Cambria Math" panose="02040503050406030204" pitchFamily="18" charset="0"/>
                        </a:rPr>
                        <m:t>𝑙𝑒𝑔</m:t>
                      </m:r>
                      <m:r>
                        <a:rPr lang="en-US" sz="3600" i="1">
                          <a:latin typeface="Cambria Math" panose="02040503050406030204" pitchFamily="18" charset="0"/>
                        </a:rPr>
                        <m:t>:</m:t>
                      </m:r>
                    </m:oMath>
                  </m:oMathPara>
                </a14:m>
                <a:endParaRPr lang="en-US" sz="3600" dirty="0"/>
              </a:p>
              <a:p>
                <a:pPr/>
                <a14:m>
                  <m:oMathPara xmlns:m="http://schemas.openxmlformats.org/officeDocument/2006/math">
                    <m:oMathParaPr>
                      <m:jc m:val="centerGroup"/>
                    </m:oMathParaPr>
                    <m:oMath xmlns:m="http://schemas.openxmlformats.org/officeDocument/2006/math">
                      <m:sSub>
                        <m:sSubPr>
                          <m:ctrlPr>
                            <a:rPr lang="en-GB" sz="3600" i="1">
                              <a:latin typeface="Cambria Math" panose="02040503050406030204" pitchFamily="18" charset="0"/>
                            </a:rPr>
                          </m:ctrlPr>
                        </m:sSubPr>
                        <m:e>
                          <m:r>
                            <a:rPr lang="en-US" sz="3600" i="1">
                              <a:latin typeface="Cambria Math" panose="02040503050406030204" pitchFamily="18" charset="0"/>
                            </a:rPr>
                            <m:t>𝑃</m:t>
                          </m:r>
                        </m:e>
                        <m:sub>
                          <m:r>
                            <a:rPr lang="en-US" sz="3600" i="1">
                              <a:latin typeface="Cambria Math" panose="02040503050406030204" pitchFamily="18" charset="0"/>
                            </a:rPr>
                            <m:t>𝑛</m:t>
                          </m:r>
                        </m:sub>
                      </m:sSub>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sSup>
                            <m:sSupPr>
                              <m:ctrlPr>
                                <a:rPr lang="en-US" sz="3600" i="1">
                                  <a:latin typeface="Cambria Math" panose="02040503050406030204" pitchFamily="18" charset="0"/>
                                </a:rPr>
                              </m:ctrlPr>
                            </m:sSupPr>
                            <m:e>
                              <m:r>
                                <a:rPr lang="en-US" sz="3600" i="1">
                                  <a:latin typeface="Cambria Math" panose="02040503050406030204" pitchFamily="18" charset="0"/>
                                </a:rPr>
                                <m:t>7.</m:t>
                              </m:r>
                              <m:r>
                                <a:rPr lang="en-US" sz="3600" b="0" i="1" smtClean="0">
                                  <a:latin typeface="Cambria Math" panose="02040503050406030204" pitchFamily="18" charset="0"/>
                                </a:rPr>
                                <m:t>3</m:t>
                              </m:r>
                              <m:r>
                                <a:rPr lang="en-US" sz="3600" i="1">
                                  <a:latin typeface="Cambria Math" panose="02040503050406030204" pitchFamily="18" charset="0"/>
                                </a:rPr>
                                <m:t>𝑠</m:t>
                              </m:r>
                            </m:e>
                            <m:sup>
                              <m:r>
                                <a:rPr lang="en-US" sz="3600" i="1">
                                  <a:latin typeface="Cambria Math" panose="02040503050406030204" pitchFamily="18" charset="0"/>
                                </a:rPr>
                                <m:t>2</m:t>
                              </m:r>
                            </m:sup>
                          </m:sSup>
                          <m:r>
                            <a:rPr lang="en-US" sz="3600" i="1">
                              <a:latin typeface="Cambria Math" panose="02040503050406030204" pitchFamily="18" charset="0"/>
                            </a:rPr>
                            <m:t>+77.348</m:t>
                          </m:r>
                          <m:r>
                            <a:rPr lang="en-US" sz="3600" i="1">
                              <a:latin typeface="Cambria Math" panose="02040503050406030204" pitchFamily="18" charset="0"/>
                            </a:rPr>
                            <m:t>𝑠</m:t>
                          </m:r>
                          <m:r>
                            <a:rPr lang="en-US" sz="3600" i="1">
                              <a:latin typeface="Cambria Math" panose="02040503050406030204" pitchFamily="18" charset="0"/>
                            </a:rPr>
                            <m:t>+10806</m:t>
                          </m:r>
                        </m:den>
                      </m:f>
                    </m:oMath>
                  </m:oMathPara>
                </a14:m>
                <a:endParaRPr lang="en-GB" sz="3600" dirty="0"/>
              </a:p>
              <a:p>
                <a:endParaRPr lang="en-GB" sz="3600" dirty="0"/>
              </a:p>
            </p:txBody>
          </p:sp>
        </mc:Choice>
        <mc:Fallback>
          <p:sp>
            <p:nvSpPr>
              <p:cNvPr id="25" name="TextBox 24">
                <a:extLst>
                  <a:ext uri="{FF2B5EF4-FFF2-40B4-BE49-F238E27FC236}">
                    <a16:creationId xmlns:a16="http://schemas.microsoft.com/office/drawing/2014/main" id="{0EE3AA5A-D8B6-72AA-9E3E-64EED92EC07F}"/>
                  </a:ext>
                </a:extLst>
              </p:cNvPr>
              <p:cNvSpPr txBox="1">
                <a:spLocks noRot="1" noChangeAspect="1" noMove="1" noResize="1" noEditPoints="1" noAdjustHandles="1" noChangeArrowheads="1" noChangeShapeType="1" noTextEdit="1"/>
              </p:cNvSpPr>
              <p:nvPr/>
            </p:nvSpPr>
            <p:spPr>
              <a:xfrm>
                <a:off x="16346590" y="9786692"/>
                <a:ext cx="6539354" cy="2158027"/>
              </a:xfrm>
              <a:prstGeom prst="rect">
                <a:avLst/>
              </a:prstGeom>
              <a:blipFill>
                <a:blip r:embed="rId1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9795148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7A2B4-3640-CF34-5FB9-763649DD3D38}"/>
              </a:ext>
            </a:extLst>
          </p:cNvPr>
          <p:cNvSpPr>
            <a:spLocks noGrp="1"/>
          </p:cNvSpPr>
          <p:nvPr>
            <p:ph sz="half" idx="1"/>
          </p:nvPr>
        </p:nvSpPr>
        <p:spPr/>
        <p:txBody>
          <a:bodyPr>
            <a:normAutofit/>
          </a:bodyPr>
          <a:lstStyle/>
          <a:p>
            <a:r>
              <a:rPr lang="en-GB" b="0" i="0" dirty="0">
                <a:effectLst/>
                <a:latin typeface="Arial" panose="020B0604020202020204" pitchFamily="34" charset="0"/>
              </a:rPr>
              <a:t>The goal of force control is to make measured actuator output force track the desired force profile using motor torque (</a:t>
            </a:r>
            <a:r>
              <a:rPr lang="en-GB" b="0" i="0" dirty="0" err="1">
                <a:effectLst/>
                <a:latin typeface="Arial" panose="020B0604020202020204" pitchFamily="34" charset="0"/>
              </a:rPr>
              <a:t>τm</a:t>
            </a:r>
            <a:r>
              <a:rPr lang="en-GB" b="0" i="0" dirty="0">
                <a:effectLst/>
                <a:latin typeface="Arial" panose="020B0604020202020204" pitchFamily="34" charset="0"/>
              </a:rPr>
              <a:t>) as the plant input and measured spring deflection (</a:t>
            </a:r>
            <a:r>
              <a:rPr lang="en-GB" b="0" i="0" dirty="0" err="1">
                <a:effectLst/>
                <a:latin typeface="Arial" panose="020B0604020202020204" pitchFamily="34" charset="0"/>
              </a:rPr>
              <a:t>Xmeas</a:t>
            </a:r>
            <a:r>
              <a:rPr lang="en-GB" b="0" i="0" dirty="0">
                <a:effectLst/>
                <a:latin typeface="Arial" panose="020B0604020202020204" pitchFamily="34" charset="0"/>
              </a:rPr>
              <a:t>) as the</a:t>
            </a:r>
            <a:br>
              <a:rPr lang="en-GB" dirty="0"/>
            </a:br>
            <a:r>
              <a:rPr lang="en-GB" b="0" i="0" dirty="0">
                <a:effectLst/>
                <a:latin typeface="Arial" panose="020B0604020202020204" pitchFamily="34" charset="0"/>
              </a:rPr>
              <a:t>output. </a:t>
            </a:r>
          </a:p>
          <a:p>
            <a:r>
              <a:rPr lang="en-GB" b="0" i="0" dirty="0">
                <a:effectLst/>
                <a:latin typeface="Arial" panose="020B0604020202020204" pitchFamily="34" charset="0"/>
              </a:rPr>
              <a:t>The compensator consists of a feedback term. The feedback attempts to keep the difference between desired force (</a:t>
            </a:r>
            <a:r>
              <a:rPr lang="en-GB" b="0" i="0" dirty="0" err="1">
                <a:effectLst/>
                <a:latin typeface="Arial" panose="020B0604020202020204" pitchFamily="34" charset="0"/>
              </a:rPr>
              <a:t>Fdes</a:t>
            </a:r>
            <a:r>
              <a:rPr lang="en-GB" b="0" i="0" dirty="0">
                <a:effectLst/>
                <a:latin typeface="Arial" panose="020B0604020202020204" pitchFamily="34" charset="0"/>
              </a:rPr>
              <a:t>) or (Fm) and the measured spring force (</a:t>
            </a:r>
            <a:r>
              <a:rPr lang="en-GB" b="0" i="0" dirty="0" err="1">
                <a:effectLst/>
                <a:latin typeface="Arial" panose="020B0604020202020204" pitchFamily="34" charset="0"/>
              </a:rPr>
              <a:t>Fkmeas</a:t>
            </a:r>
            <a:r>
              <a:rPr lang="en-GB" b="0" i="0" dirty="0">
                <a:effectLst/>
                <a:latin typeface="Arial" panose="020B0604020202020204" pitchFamily="34" charset="0"/>
              </a:rPr>
              <a:t>) small. (</a:t>
            </a:r>
            <a:r>
              <a:rPr lang="en-GB" b="0" i="0" dirty="0" err="1">
                <a:effectLst/>
                <a:latin typeface="Arial" panose="020B0604020202020204" pitchFamily="34" charset="0"/>
              </a:rPr>
              <a:t>Fdes</a:t>
            </a:r>
            <a:r>
              <a:rPr lang="en-GB" b="0" i="0" dirty="0">
                <a:effectLst/>
                <a:latin typeface="Arial" panose="020B0604020202020204" pitchFamily="34" charset="0"/>
              </a:rPr>
              <a:t>) is calculated using (</a:t>
            </a:r>
            <a:r>
              <a:rPr lang="en-GB" b="0" i="0" dirty="0" err="1">
                <a:effectLst/>
                <a:latin typeface="Arial" panose="020B0604020202020204" pitchFamily="34" charset="0"/>
              </a:rPr>
              <a:t>τdes</a:t>
            </a:r>
            <a:r>
              <a:rPr lang="en-GB" b="0" i="0" dirty="0">
                <a:effectLst/>
                <a:latin typeface="Arial" panose="020B0604020202020204" pitchFamily="34" charset="0"/>
              </a:rPr>
              <a:t>) multiplied by the force amplification due to the speed reduction of the gearbox (</a:t>
            </a:r>
            <a:r>
              <a:rPr lang="en-GB" b="0" i="0" dirty="0" err="1">
                <a:effectLst/>
                <a:latin typeface="Arial" panose="020B0604020202020204" pitchFamily="34" charset="0"/>
              </a:rPr>
              <a:t>Nbs</a:t>
            </a:r>
            <a:r>
              <a:rPr lang="en-GB" b="0" i="0" dirty="0">
                <a:effectLst/>
                <a:latin typeface="Arial" panose="020B0604020202020204" pitchFamily="34" charset="0"/>
              </a:rPr>
              <a:t>). </a:t>
            </a:r>
            <a:endParaRPr lang="en-GB" dirty="0"/>
          </a:p>
        </p:txBody>
      </p:sp>
      <p:sp>
        <p:nvSpPr>
          <p:cNvPr id="3" name="Content Placeholder 2">
            <a:extLst>
              <a:ext uri="{FF2B5EF4-FFF2-40B4-BE49-F238E27FC236}">
                <a16:creationId xmlns:a16="http://schemas.microsoft.com/office/drawing/2014/main" id="{CE154F16-9FAB-67C6-EF52-10061C9676CC}"/>
              </a:ext>
            </a:extLst>
          </p:cNvPr>
          <p:cNvSpPr>
            <a:spLocks noGrp="1"/>
          </p:cNvSpPr>
          <p:nvPr>
            <p:ph sz="half" idx="13"/>
          </p:nvPr>
        </p:nvSpPr>
        <p:spPr/>
        <p:txBody>
          <a:bodyPr/>
          <a:lstStyle/>
          <a:p>
            <a:endParaRPr lang="en-GB" dirty="0"/>
          </a:p>
        </p:txBody>
      </p:sp>
      <p:sp>
        <p:nvSpPr>
          <p:cNvPr id="4" name="Title 3">
            <a:extLst>
              <a:ext uri="{FF2B5EF4-FFF2-40B4-BE49-F238E27FC236}">
                <a16:creationId xmlns:a16="http://schemas.microsoft.com/office/drawing/2014/main" id="{DBC3BB8E-820C-1683-5729-96F975539273}"/>
              </a:ext>
            </a:extLst>
          </p:cNvPr>
          <p:cNvSpPr>
            <a:spLocks noGrp="1"/>
          </p:cNvSpPr>
          <p:nvPr>
            <p:ph type="title"/>
          </p:nvPr>
        </p:nvSpPr>
        <p:spPr/>
        <p:txBody>
          <a:bodyPr/>
          <a:lstStyle/>
          <a:p>
            <a:r>
              <a:rPr lang="en-GB" dirty="0"/>
              <a:t>Force Control Loop Design 1</a:t>
            </a:r>
          </a:p>
        </p:txBody>
      </p:sp>
      <p:sp>
        <p:nvSpPr>
          <p:cNvPr id="5" name="Date Placeholder 4">
            <a:extLst>
              <a:ext uri="{FF2B5EF4-FFF2-40B4-BE49-F238E27FC236}">
                <a16:creationId xmlns:a16="http://schemas.microsoft.com/office/drawing/2014/main" id="{E7793760-28F3-80FB-756A-DE9ED1C80AA7}"/>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FADC0969-7864-3156-547E-D038231BF45B}"/>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77194DDB-F219-A97F-D63A-2926A43D6CA4}"/>
              </a:ext>
            </a:extLst>
          </p:cNvPr>
          <p:cNvSpPr>
            <a:spLocks noGrp="1"/>
          </p:cNvSpPr>
          <p:nvPr>
            <p:ph type="sldNum" sz="quarter" idx="4"/>
          </p:nvPr>
        </p:nvSpPr>
        <p:spPr/>
        <p:txBody>
          <a:bodyPr/>
          <a:lstStyle/>
          <a:p>
            <a:fld id="{EBE3AD81-3AD4-9C46-856E-C08CF1183C60}" type="slidenum">
              <a:rPr lang="en-US" kern="0" smtClean="0">
                <a:solidFill>
                  <a:srgbClr val="222B45"/>
                </a:solidFill>
              </a:rPr>
              <a:pPr/>
              <a:t>21</a:t>
            </a:fld>
            <a:endParaRPr lang="en-US" kern="0" dirty="0">
              <a:solidFill>
                <a:srgbClr val="222B45"/>
              </a:solidFill>
            </a:endParaRPr>
          </a:p>
        </p:txBody>
      </p:sp>
      <p:sp>
        <p:nvSpPr>
          <p:cNvPr id="8" name="Text Placeholder 7">
            <a:extLst>
              <a:ext uri="{FF2B5EF4-FFF2-40B4-BE49-F238E27FC236}">
                <a16:creationId xmlns:a16="http://schemas.microsoft.com/office/drawing/2014/main" id="{B2D197BB-B0D5-99F7-F17A-EB2C1A65C2D8}"/>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p:txBody>
      </p:sp>
      <p:grpSp>
        <p:nvGrpSpPr>
          <p:cNvPr id="11" name="Group 10">
            <a:extLst>
              <a:ext uri="{FF2B5EF4-FFF2-40B4-BE49-F238E27FC236}">
                <a16:creationId xmlns:a16="http://schemas.microsoft.com/office/drawing/2014/main" id="{1468FBFA-FEAD-240E-78E1-295AEB22ED99}"/>
              </a:ext>
            </a:extLst>
          </p:cNvPr>
          <p:cNvGrpSpPr/>
          <p:nvPr/>
        </p:nvGrpSpPr>
        <p:grpSpPr>
          <a:xfrm>
            <a:off x="14704219" y="2271900"/>
            <a:ext cx="8227457" cy="9057853"/>
            <a:chOff x="3784943" y="-213628"/>
            <a:chExt cx="4120807" cy="5102275"/>
          </a:xfrm>
        </p:grpSpPr>
        <p:pic>
          <p:nvPicPr>
            <p:cNvPr id="13" name="Picture 12">
              <a:extLst>
                <a:ext uri="{FF2B5EF4-FFF2-40B4-BE49-F238E27FC236}">
                  <a16:creationId xmlns:a16="http://schemas.microsoft.com/office/drawing/2014/main" id="{55C744C2-9897-4997-FEC8-7A03CB0D61B8}"/>
                </a:ext>
              </a:extLst>
            </p:cNvPr>
            <p:cNvPicPr>
              <a:picLocks noChangeAspect="1"/>
            </p:cNvPicPr>
            <p:nvPr/>
          </p:nvPicPr>
          <p:blipFill>
            <a:blip r:embed="rId2"/>
            <a:stretch>
              <a:fillRect/>
            </a:stretch>
          </p:blipFill>
          <p:spPr>
            <a:xfrm>
              <a:off x="3784943" y="-213628"/>
              <a:ext cx="4120807" cy="4090974"/>
            </a:xfrm>
            <a:prstGeom prst="rect">
              <a:avLst/>
            </a:prstGeom>
          </p:spPr>
        </p:pic>
        <p:sp>
          <p:nvSpPr>
            <p:cNvPr id="14" name="TextBox 13">
              <a:extLst>
                <a:ext uri="{FF2B5EF4-FFF2-40B4-BE49-F238E27FC236}">
                  <a16:creationId xmlns:a16="http://schemas.microsoft.com/office/drawing/2014/main" id="{809EDF64-BF65-EEBE-7474-C5EAB3111C72}"/>
                </a:ext>
              </a:extLst>
            </p:cNvPr>
            <p:cNvSpPr txBox="1"/>
            <p:nvPr/>
          </p:nvSpPr>
          <p:spPr>
            <a:xfrm>
              <a:off x="3784943" y="4057650"/>
              <a:ext cx="4120807" cy="830997"/>
            </a:xfrm>
            <a:prstGeom prst="rect">
              <a:avLst/>
            </a:prstGeom>
            <a:noFill/>
          </p:spPr>
          <p:txBody>
            <a:bodyPr wrap="square" rtlCol="0">
              <a:spAutoFit/>
            </a:bodyPr>
            <a:lstStyle/>
            <a:p>
              <a:pPr algn="ctr"/>
              <a:r>
                <a:rPr lang="en-US" sz="2400" dirty="0">
                  <a:solidFill>
                    <a:prstClr val="black"/>
                  </a:solidFill>
                  <a:latin typeface="Lato" panose="020F0502020204030203" pitchFamily="34" charset="0"/>
                  <a:ea typeface="Lato" panose="020F0502020204030203" pitchFamily="34" charset="0"/>
                  <a:cs typeface="Lato" panose="020F0502020204030203" pitchFamily="34" charset="0"/>
                </a:rPr>
                <a:t>Relation between motor’s force and torque[12]</a:t>
              </a:r>
              <a:endParaRPr lang="en-GB" sz="24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75975EF-2452-731C-3F5C-BF09F884FF3D}"/>
                  </a:ext>
                </a:extLst>
              </p:cNvPr>
              <p:cNvSpPr txBox="1"/>
              <p:nvPr/>
            </p:nvSpPr>
            <p:spPr>
              <a:xfrm>
                <a:off x="16228219" y="10775693"/>
                <a:ext cx="4984869" cy="10550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𝑏𝑠</m:t>
                          </m:r>
                        </m:sub>
                      </m:sSub>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𝐹</m:t>
                          </m:r>
                        </m:num>
                        <m:den>
                          <m:r>
                            <a:rPr lang="en-US" sz="3600" b="0" i="1" smtClean="0">
                              <a:latin typeface="Cambria Math" panose="02040503050406030204" pitchFamily="18" charset="0"/>
                              <a:ea typeface="Cambria Math" panose="02040503050406030204" pitchFamily="18" charset="0"/>
                            </a:rPr>
                            <m:t>𝜏</m:t>
                          </m:r>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2</m:t>
                          </m:r>
                          <m:r>
                            <a:rPr lang="en-US" sz="3600" b="0" i="1" smtClean="0">
                              <a:latin typeface="Cambria Math" panose="02040503050406030204" pitchFamily="18" charset="0"/>
                              <a:ea typeface="Cambria Math" panose="02040503050406030204" pitchFamily="18" charset="0"/>
                            </a:rPr>
                            <m:t>𝜋</m:t>
                          </m:r>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𝑁</m:t>
                              </m:r>
                            </m:e>
                            <m:sub>
                              <m:r>
                                <a:rPr lang="en-US" sz="3600" b="0" i="1" smtClean="0">
                                  <a:latin typeface="Cambria Math" panose="02040503050406030204" pitchFamily="18" charset="0"/>
                                  <a:ea typeface="Cambria Math" panose="02040503050406030204" pitchFamily="18" charset="0"/>
                                </a:rPr>
                                <m:t>𝑝</m:t>
                              </m:r>
                            </m:sub>
                          </m:sSub>
                          <m:r>
                            <a:rPr lang="en-US" sz="3600" b="0" i="1" smtClean="0">
                              <a:latin typeface="Cambria Math" panose="02040503050406030204" pitchFamily="18" charset="0"/>
                              <a:ea typeface="Cambria Math" panose="02040503050406030204" pitchFamily="18" charset="0"/>
                            </a:rPr>
                            <m:t>𝜂</m:t>
                          </m:r>
                        </m:num>
                        <m:den>
                          <m:r>
                            <a:rPr lang="en-US" sz="3600" b="0" i="1" smtClean="0">
                              <a:latin typeface="Cambria Math" panose="02040503050406030204" pitchFamily="18" charset="0"/>
                            </a:rPr>
                            <m:t>𝑙</m:t>
                          </m:r>
                        </m:den>
                      </m:f>
                    </m:oMath>
                  </m:oMathPara>
                </a14:m>
                <a:endParaRPr lang="en-GB" sz="3600" dirty="0"/>
              </a:p>
            </p:txBody>
          </p:sp>
        </mc:Choice>
        <mc:Fallback>
          <p:sp>
            <p:nvSpPr>
              <p:cNvPr id="9" name="TextBox 8">
                <a:extLst>
                  <a:ext uri="{FF2B5EF4-FFF2-40B4-BE49-F238E27FC236}">
                    <a16:creationId xmlns:a16="http://schemas.microsoft.com/office/drawing/2014/main" id="{775975EF-2452-731C-3F5C-BF09F884FF3D}"/>
                  </a:ext>
                </a:extLst>
              </p:cNvPr>
              <p:cNvSpPr txBox="1">
                <a:spLocks noRot="1" noChangeAspect="1" noMove="1" noResize="1" noEditPoints="1" noAdjustHandles="1" noChangeArrowheads="1" noChangeShapeType="1" noTextEdit="1"/>
              </p:cNvSpPr>
              <p:nvPr/>
            </p:nvSpPr>
            <p:spPr>
              <a:xfrm>
                <a:off x="16228219" y="10775693"/>
                <a:ext cx="4984869" cy="105503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14316418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C19A66DF-B130-98DC-265E-294500791FDA}"/>
                  </a:ext>
                </a:extLst>
              </p:cNvPr>
              <p:cNvSpPr>
                <a:spLocks noGrp="1"/>
              </p:cNvSpPr>
              <p:nvPr>
                <p:ph sz="half" idx="1"/>
              </p:nvPr>
            </p:nvSpPr>
            <p:spPr>
              <a:xfrm>
                <a:off x="3836988" y="2245380"/>
                <a:ext cx="9800431" cy="9942603"/>
              </a:xfrm>
            </p:spPr>
            <p:txBody>
              <a:bodyPr/>
              <a:lstStyle/>
              <a:p>
                <a:pPr marL="0" indent="0">
                  <a:buNone/>
                </a:pPr>
                <a:endParaRPr lang="en-US" dirty="0"/>
              </a:p>
              <a:p>
                <a:pPr marL="0" indent="0">
                  <a:buNone/>
                </a:pPr>
                <a:endParaRPr lang="en-GB" dirty="0"/>
              </a:p>
              <a:p>
                <a:r>
                  <a:rPr lang="en-GB" dirty="0"/>
                  <a:t>For this application, the plant is the closed loop transfer function(</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sSub>
                      <m:sSubPr>
                        <m:ctrlPr>
                          <a:rPr lang="en-GB"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𝑏𝑠</m:t>
                        </m:r>
                      </m:sub>
                    </m:sSub>
                  </m:oMath>
                </a14:m>
                <a:r>
                  <a:rPr lang="en-GB" dirty="0"/>
                  <a:t>)created by the PID controller acting on the physical actuator(</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𝑃𝑁</m:t>
                        </m:r>
                      </m:e>
                      <m:sub>
                        <m:r>
                          <a:rPr lang="en-US" b="0" i="1" smtClean="0">
                            <a:latin typeface="Cambria Math" panose="02040503050406030204" pitchFamily="18" charset="0"/>
                          </a:rPr>
                          <m:t>𝑏𝑠</m:t>
                        </m:r>
                      </m:sub>
                    </m:sSub>
                    <m:r>
                      <a:rPr lang="en-US" b="0" i="1" smtClean="0">
                        <a:latin typeface="Cambria Math" panose="02040503050406030204" pitchFamily="18" charset="0"/>
                      </a:rPr>
                      <m:t>). </m:t>
                    </m:r>
                  </m:oMath>
                </a14:m>
                <a:r>
                  <a:rPr lang="en-GB" dirty="0"/>
                  <a:t>Dividing the model’s transfer function (which represents </a:t>
                </a:r>
                <a14:m>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𝑘𝑚𝑒𝑎𝑠</m:t>
                            </m:r>
                          </m:sub>
                        </m:sSub>
                      </m:num>
                      <m:den>
                        <m:sSub>
                          <m:sSubPr>
                            <m:ctrlPr>
                              <a:rPr lang="en-GB"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𝑑𝑒𝑠</m:t>
                            </m:r>
                          </m:sub>
                        </m:sSub>
                      </m:den>
                    </m:f>
                    <m:r>
                      <a:rPr lang="en-US" b="0" i="1" smtClean="0">
                        <a:latin typeface="Cambria Math" panose="02040503050406030204" pitchFamily="18" charset="0"/>
                      </a:rPr>
                      <m:t> </m:t>
                    </m:r>
                  </m:oMath>
                </a14:m>
                <a:r>
                  <a:rPr lang="en-GB" dirty="0"/>
                  <a:t>by k yields the </a:t>
                </a:r>
                <a14:m>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𝑚𝑒𝑎𝑠</m:t>
                            </m:r>
                          </m:sub>
                        </m:sSub>
                      </m:num>
                      <m:den>
                        <m:sSub>
                          <m:sSubPr>
                            <m:ctrlPr>
                              <a:rPr lang="en-GB"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𝑑𝑒𝑠</m:t>
                            </m:r>
                          </m:sub>
                        </m:sSub>
                      </m:den>
                    </m:f>
                  </m:oMath>
                </a14:m>
                <a:r>
                  <a:rPr lang="en-GB" dirty="0"/>
                  <a:t> transfer function. </a:t>
                </a:r>
              </a:p>
              <a:p>
                <a:pPr marL="0" indent="0">
                  <a:buNone/>
                </a:pPr>
                <a:endParaRPr lang="en-GB" dirty="0"/>
              </a:p>
              <a:p>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sSub>
                      <m:sSubPr>
                        <m:ctrlPr>
                          <a:rPr lang="en-GB"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𝑏𝑠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𝑚𝑒𝑎𝑠</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𝑑𝑒𝑠</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den>
                    </m:f>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𝑑𝑒𝑠</m:t>
                            </m:r>
                          </m:sub>
                        </m:sSub>
                        <m:r>
                          <a:rPr lang="en-US" i="1">
                            <a:latin typeface="Cambria Math" panose="02040503050406030204" pitchFamily="18" charset="0"/>
                          </a:rPr>
                          <m:t>(</m:t>
                        </m:r>
                        <m:r>
                          <a:rPr lang="en-US" i="1">
                            <a:latin typeface="Cambria Math" panose="02040503050406030204" pitchFamily="18" charset="0"/>
                          </a:rPr>
                          <m:t>𝑠</m:t>
                        </m:r>
                        <m:r>
                          <a:rPr lang="en-US" b="0" i="1" smtClean="0">
                            <a:latin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𝑑𝑒𝑠</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GB"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𝑏𝑠</m:t>
                            </m:r>
                          </m:sub>
                        </m:sSub>
                      </m:num>
                      <m:den>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𝑠</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𝑒𝑓𝑓</m:t>
                            </m:r>
                          </m:sub>
                        </m:sSub>
                        <m:r>
                          <a:rPr lang="en-US" i="1">
                            <a:latin typeface="Cambria Math" panose="02040503050406030204" pitchFamily="18" charset="0"/>
                          </a:rPr>
                          <m:t>+</m:t>
                        </m:r>
                        <m:r>
                          <a:rPr lang="en-US" b="0" i="1" smtClean="0">
                            <a:latin typeface="Cambria Math" panose="02040503050406030204" pitchFamily="18" charset="0"/>
                          </a:rPr>
                          <m:t>𝑘</m:t>
                        </m:r>
                      </m:den>
                    </m:f>
                  </m:oMath>
                </a14:m>
                <a:endParaRPr lang="en-GB" dirty="0"/>
              </a:p>
              <a:p>
                <a:pPr marL="0" indent="0">
                  <a:buNone/>
                </a:pPr>
                <a:endParaRPr lang="en-GB" dirty="0"/>
              </a:p>
              <a:p>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𝑛</m:t>
                        </m:r>
                      </m:sub>
                    </m:sSub>
                    <m:sSub>
                      <m:sSubPr>
                        <m:ctrlPr>
                          <a:rPr lang="en-GB"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𝑏𝑠</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𝑚𝑒𝑎𝑠</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𝑑𝑒𝑠</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𝑑𝑒𝑠</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𝑑𝑒𝑠</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den>
                    </m:f>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𝑚𝑒𝑎𝑠</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𝑑𝑒𝑠</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den>
                    </m:f>
                  </m:oMath>
                </a14:m>
                <a:endParaRPr lang="en-GB" dirty="0"/>
              </a:p>
              <a:p>
                <a:endParaRPr lang="en-GB" dirty="0"/>
              </a:p>
            </p:txBody>
          </p:sp>
        </mc:Choice>
        <mc:Fallback>
          <p:sp>
            <p:nvSpPr>
              <p:cNvPr id="2" name="Content Placeholder 1">
                <a:extLst>
                  <a:ext uri="{FF2B5EF4-FFF2-40B4-BE49-F238E27FC236}">
                    <a16:creationId xmlns:a16="http://schemas.microsoft.com/office/drawing/2014/main" id="{C19A66DF-B130-98DC-265E-294500791FDA}"/>
                  </a:ext>
                </a:extLst>
              </p:cNvPr>
              <p:cNvSpPr>
                <a:spLocks noGrp="1" noRot="1" noChangeAspect="1" noMove="1" noResize="1" noEditPoints="1" noAdjustHandles="1" noChangeArrowheads="1" noChangeShapeType="1" noTextEdit="1"/>
              </p:cNvSpPr>
              <p:nvPr>
                <p:ph sz="half" idx="1"/>
              </p:nvPr>
            </p:nvSpPr>
            <p:spPr>
              <a:xfrm>
                <a:off x="3836988" y="2245380"/>
                <a:ext cx="9800431" cy="9942603"/>
              </a:xfrm>
              <a:blipFill>
                <a:blip r:embed="rId2"/>
                <a:stretch>
                  <a:fillRect l="-1679"/>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04F71999-19E8-4DB7-E386-A1B883E0728B}"/>
              </a:ext>
            </a:extLst>
          </p:cNvPr>
          <p:cNvSpPr>
            <a:spLocks noGrp="1"/>
          </p:cNvSpPr>
          <p:nvPr>
            <p:ph sz="half" idx="13"/>
          </p:nvPr>
        </p:nvSpPr>
        <p:spPr/>
        <p:txBody>
          <a:bodyPr/>
          <a:lstStyle/>
          <a:p>
            <a:endParaRPr lang="en-GB" dirty="0"/>
          </a:p>
        </p:txBody>
      </p:sp>
      <p:sp>
        <p:nvSpPr>
          <p:cNvPr id="4" name="Title 3">
            <a:extLst>
              <a:ext uri="{FF2B5EF4-FFF2-40B4-BE49-F238E27FC236}">
                <a16:creationId xmlns:a16="http://schemas.microsoft.com/office/drawing/2014/main" id="{3531D687-73D7-4BDB-0A6E-CCFC95094D2D}"/>
              </a:ext>
            </a:extLst>
          </p:cNvPr>
          <p:cNvSpPr>
            <a:spLocks noGrp="1"/>
          </p:cNvSpPr>
          <p:nvPr>
            <p:ph type="title"/>
          </p:nvPr>
        </p:nvSpPr>
        <p:spPr/>
        <p:txBody>
          <a:bodyPr/>
          <a:lstStyle/>
          <a:p>
            <a:r>
              <a:rPr lang="en-GB" dirty="0"/>
              <a:t>Force Control Loop Design 2</a:t>
            </a:r>
          </a:p>
        </p:txBody>
      </p:sp>
      <p:sp>
        <p:nvSpPr>
          <p:cNvPr id="5" name="Date Placeholder 4">
            <a:extLst>
              <a:ext uri="{FF2B5EF4-FFF2-40B4-BE49-F238E27FC236}">
                <a16:creationId xmlns:a16="http://schemas.microsoft.com/office/drawing/2014/main" id="{B671277F-0897-5526-EA91-807A840DE2C5}"/>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92C87B05-E5E2-E9A8-0BE5-81B006C62203}"/>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CAAD89FF-616E-B769-9963-F6E7BCF7501D}"/>
              </a:ext>
            </a:extLst>
          </p:cNvPr>
          <p:cNvSpPr>
            <a:spLocks noGrp="1"/>
          </p:cNvSpPr>
          <p:nvPr>
            <p:ph type="sldNum" sz="quarter" idx="4"/>
          </p:nvPr>
        </p:nvSpPr>
        <p:spPr/>
        <p:txBody>
          <a:bodyPr/>
          <a:lstStyle/>
          <a:p>
            <a:fld id="{EBE3AD81-3AD4-9C46-856E-C08CF1183C60}" type="slidenum">
              <a:rPr lang="en-US" kern="0" smtClean="0">
                <a:solidFill>
                  <a:srgbClr val="222B45"/>
                </a:solidFill>
              </a:rPr>
              <a:pPr/>
              <a:t>22</a:t>
            </a:fld>
            <a:endParaRPr lang="en-US" kern="0" dirty="0">
              <a:solidFill>
                <a:srgbClr val="222B45"/>
              </a:solidFill>
            </a:endParaRPr>
          </a:p>
        </p:txBody>
      </p:sp>
      <p:sp>
        <p:nvSpPr>
          <p:cNvPr id="8" name="Text Placeholder 7">
            <a:extLst>
              <a:ext uri="{FF2B5EF4-FFF2-40B4-BE49-F238E27FC236}">
                <a16:creationId xmlns:a16="http://schemas.microsoft.com/office/drawing/2014/main" id="{4E6468A5-D747-9145-120E-9D0F62F48114}"/>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B09285F-3B9B-5A96-3FD9-D7CDE63AF786}"/>
                  </a:ext>
                </a:extLst>
              </p:cNvPr>
              <p:cNvSpPr txBox="1"/>
              <p:nvPr/>
            </p:nvSpPr>
            <p:spPr>
              <a:xfrm>
                <a:off x="6017419" y="2437588"/>
                <a:ext cx="4244880"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𝑘𝑚𝑒𝑎𝑠</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𝑚𝑒𝑎𝑠𝑢𝑟𝑒𝑑</m:t>
                          </m:r>
                        </m:sub>
                      </m:sSub>
                    </m:oMath>
                  </m:oMathPara>
                </a14:m>
                <a:endParaRPr lang="en-GB" dirty="0"/>
              </a:p>
            </p:txBody>
          </p:sp>
        </mc:Choice>
        <mc:Fallback>
          <p:sp>
            <p:nvSpPr>
              <p:cNvPr id="9" name="TextBox 8">
                <a:extLst>
                  <a:ext uri="{FF2B5EF4-FFF2-40B4-BE49-F238E27FC236}">
                    <a16:creationId xmlns:a16="http://schemas.microsoft.com/office/drawing/2014/main" id="{4B09285F-3B9B-5A96-3FD9-D7CDE63AF786}"/>
                  </a:ext>
                </a:extLst>
              </p:cNvPr>
              <p:cNvSpPr txBox="1">
                <a:spLocks noRot="1" noChangeAspect="1" noMove="1" noResize="1" noEditPoints="1" noAdjustHandles="1" noChangeArrowheads="1" noChangeShapeType="1" noTextEdit="1"/>
              </p:cNvSpPr>
              <p:nvPr/>
            </p:nvSpPr>
            <p:spPr>
              <a:xfrm>
                <a:off x="6017419" y="2437588"/>
                <a:ext cx="4244880" cy="55399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882899D-F946-2EBF-4F92-7975593A0ACF}"/>
                  </a:ext>
                </a:extLst>
              </p:cNvPr>
              <p:cNvSpPr txBox="1"/>
              <p:nvPr/>
            </p:nvSpPr>
            <p:spPr>
              <a:xfrm>
                <a:off x="15330947" y="3860652"/>
                <a:ext cx="6276655" cy="13995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𝑏𝑠</m:t>
                          </m:r>
                        </m:sub>
                      </m:sSub>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𝐹</m:t>
                          </m:r>
                        </m:num>
                        <m:den>
                          <m:r>
                            <a:rPr lang="en-US" sz="3600" b="0" i="1" smtClean="0">
                              <a:latin typeface="Cambria Math" panose="02040503050406030204" pitchFamily="18" charset="0"/>
                              <a:ea typeface="Cambria Math" panose="02040503050406030204" pitchFamily="18" charset="0"/>
                            </a:rPr>
                            <m:t>𝜏</m:t>
                          </m:r>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2</m:t>
                          </m:r>
                          <m:r>
                            <a:rPr lang="en-US" sz="3600" b="0" i="1" smtClean="0">
                              <a:latin typeface="Cambria Math" panose="02040503050406030204" pitchFamily="18" charset="0"/>
                              <a:ea typeface="Cambria Math" panose="02040503050406030204" pitchFamily="18" charset="0"/>
                            </a:rPr>
                            <m:t>𝜋</m:t>
                          </m:r>
                          <m:f>
                            <m:fPr>
                              <m:ctrlPr>
                                <a:rPr lang="en-US" sz="3600" b="0" i="1" smtClean="0">
                                  <a:latin typeface="Cambria Math" panose="02040503050406030204" pitchFamily="18" charset="0"/>
                                  <a:ea typeface="Cambria Math" panose="02040503050406030204" pitchFamily="18" charset="0"/>
                                </a:rPr>
                              </m:ctrlPr>
                            </m:fPr>
                            <m:num>
                              <m:r>
                                <a:rPr lang="en-US" sz="3600" b="0" i="1" smtClean="0">
                                  <a:latin typeface="Cambria Math" panose="02040503050406030204" pitchFamily="18" charset="0"/>
                                  <a:ea typeface="Cambria Math" panose="02040503050406030204" pitchFamily="18" charset="0"/>
                                </a:rPr>
                                <m:t>6</m:t>
                              </m:r>
                            </m:num>
                            <m:den>
                              <m:r>
                                <a:rPr lang="en-US" sz="3600" b="0" i="1" smtClean="0">
                                  <a:latin typeface="Cambria Math" panose="02040503050406030204" pitchFamily="18" charset="0"/>
                                  <a:ea typeface="Cambria Math" panose="02040503050406030204" pitchFamily="18" charset="0"/>
                                </a:rPr>
                                <m:t>4</m:t>
                              </m:r>
                            </m:den>
                          </m:f>
                          <m:r>
                            <a:rPr lang="en-US" sz="3600" b="0" i="1" smtClean="0">
                              <a:latin typeface="Cambria Math" panose="02040503050406030204" pitchFamily="18" charset="0"/>
                              <a:ea typeface="Cambria Math" panose="02040503050406030204" pitchFamily="18" charset="0"/>
                            </a:rPr>
                            <m:t>0.8</m:t>
                          </m:r>
                        </m:num>
                        <m:den>
                          <m:r>
                            <a:rPr lang="en-US" sz="3600" b="0" i="1" smtClean="0">
                              <a:latin typeface="Cambria Math" panose="02040503050406030204" pitchFamily="18" charset="0"/>
                            </a:rPr>
                            <m:t>5∗</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10</m:t>
                              </m:r>
                            </m:e>
                            <m:sup>
                              <m:r>
                                <a:rPr lang="en-US" sz="3600" b="0" i="1" smtClean="0">
                                  <a:latin typeface="Cambria Math" panose="02040503050406030204" pitchFamily="18" charset="0"/>
                                </a:rPr>
                                <m:t>−3</m:t>
                              </m:r>
                            </m:sup>
                          </m:sSup>
                        </m:den>
                      </m:f>
                      <m:r>
                        <a:rPr lang="en-US" sz="3600" b="0" i="1" smtClean="0">
                          <a:latin typeface="Cambria Math" panose="02040503050406030204" pitchFamily="18" charset="0"/>
                        </a:rPr>
                        <m:t>=1256.64</m:t>
                      </m:r>
                    </m:oMath>
                  </m:oMathPara>
                </a14:m>
                <a:endParaRPr lang="en-GB" dirty="0"/>
              </a:p>
            </p:txBody>
          </p:sp>
        </mc:Choice>
        <mc:Fallback>
          <p:sp>
            <p:nvSpPr>
              <p:cNvPr id="11" name="TextBox 10">
                <a:extLst>
                  <a:ext uri="{FF2B5EF4-FFF2-40B4-BE49-F238E27FC236}">
                    <a16:creationId xmlns:a16="http://schemas.microsoft.com/office/drawing/2014/main" id="{2882899D-F946-2EBF-4F92-7975593A0ACF}"/>
                  </a:ext>
                </a:extLst>
              </p:cNvPr>
              <p:cNvSpPr txBox="1">
                <a:spLocks noRot="1" noChangeAspect="1" noMove="1" noResize="1" noEditPoints="1" noAdjustHandles="1" noChangeArrowheads="1" noChangeShapeType="1" noTextEdit="1"/>
              </p:cNvSpPr>
              <p:nvPr/>
            </p:nvSpPr>
            <p:spPr>
              <a:xfrm>
                <a:off x="15330947" y="3860652"/>
                <a:ext cx="6276655" cy="139955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489AE1C-0038-DCEF-CE5E-A7DBBAB669CC}"/>
                  </a:ext>
                </a:extLst>
              </p:cNvPr>
              <p:cNvSpPr txBox="1"/>
              <p:nvPr/>
            </p:nvSpPr>
            <p:spPr>
              <a:xfrm>
                <a:off x="14780419" y="6180709"/>
                <a:ext cx="7079759" cy="243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𝐹𝑜𝑟</m:t>
                      </m:r>
                      <m:r>
                        <a:rPr lang="en-US" sz="3600" i="1" smtClean="0">
                          <a:latin typeface="Cambria Math" panose="02040503050406030204" pitchFamily="18" charset="0"/>
                        </a:rPr>
                        <m:t> </m:t>
                      </m:r>
                      <m:r>
                        <a:rPr lang="en-US" sz="3600" i="1" smtClean="0">
                          <a:latin typeface="Cambria Math" panose="02040503050406030204" pitchFamily="18" charset="0"/>
                        </a:rPr>
                        <m:t>𝑡h𝑒</m:t>
                      </m:r>
                      <m:r>
                        <a:rPr lang="en-US" sz="3600" i="1" smtClean="0">
                          <a:latin typeface="Cambria Math" panose="02040503050406030204" pitchFamily="18" charset="0"/>
                        </a:rPr>
                        <m:t> </m:t>
                      </m:r>
                      <m:r>
                        <a:rPr lang="en-US" sz="3600" i="1" smtClean="0">
                          <a:latin typeface="Cambria Math" panose="02040503050406030204" pitchFamily="18" charset="0"/>
                        </a:rPr>
                        <m:t>𝐶h𝑒𝑒𝑡𝑎h</m:t>
                      </m:r>
                      <m:r>
                        <a:rPr lang="en-US" sz="3600" i="1" smtClean="0">
                          <a:latin typeface="Cambria Math" panose="02040503050406030204" pitchFamily="18" charset="0"/>
                        </a:rPr>
                        <m:t> </m:t>
                      </m:r>
                      <m:r>
                        <a:rPr lang="en-US" sz="3600" i="1" smtClean="0">
                          <a:latin typeface="Cambria Math" panose="02040503050406030204" pitchFamily="18" charset="0"/>
                        </a:rPr>
                        <m:t>𝑅𝑜𝑏𝑜𝑡</m:t>
                      </m:r>
                      <m:r>
                        <a:rPr lang="en-US" sz="3600" i="1" smtClean="0">
                          <a:latin typeface="Cambria Math" panose="02040503050406030204" pitchFamily="18" charset="0"/>
                        </a:rPr>
                        <m:t> </m:t>
                      </m:r>
                      <m:r>
                        <a:rPr lang="en-US" sz="3600" i="1" smtClean="0">
                          <a:latin typeface="Cambria Math" panose="02040503050406030204" pitchFamily="18" charset="0"/>
                        </a:rPr>
                        <m:t>𝑙𝑒𝑔</m:t>
                      </m:r>
                      <m:r>
                        <a:rPr lang="en-US" sz="3600" i="1" smtClean="0">
                          <a:latin typeface="Cambria Math" panose="02040503050406030204" pitchFamily="18" charset="0"/>
                        </a:rPr>
                        <m:t>:</m:t>
                      </m:r>
                    </m:oMath>
                  </m:oMathPara>
                </a14:m>
                <a:endParaRPr lang="en-US" sz="3600" dirty="0"/>
              </a:p>
              <a:p>
                <a:pPr/>
                <a14:m>
                  <m:oMathPara xmlns:m="http://schemas.openxmlformats.org/officeDocument/2006/math">
                    <m:oMathParaPr>
                      <m:jc m:val="centerGroup"/>
                    </m:oMathParaPr>
                    <m:oMath xmlns:m="http://schemas.openxmlformats.org/officeDocument/2006/math">
                      <m:sSub>
                        <m:sSubPr>
                          <m:ctrlPr>
                            <a:rPr lang="en-GB" sz="3600" i="1">
                              <a:latin typeface="Cambria Math" panose="02040503050406030204" pitchFamily="18" charset="0"/>
                            </a:rPr>
                          </m:ctrlPr>
                        </m:sSubPr>
                        <m:e>
                          <m:r>
                            <a:rPr lang="en-US" sz="3600" i="1">
                              <a:latin typeface="Cambria Math" panose="02040503050406030204" pitchFamily="18" charset="0"/>
                            </a:rPr>
                            <m:t>𝑃</m:t>
                          </m:r>
                        </m:e>
                        <m:sub>
                          <m:r>
                            <a:rPr lang="en-US" sz="3600" i="1">
                              <a:latin typeface="Cambria Math" panose="02040503050406030204" pitchFamily="18" charset="0"/>
                            </a:rPr>
                            <m:t>𝑛</m:t>
                          </m:r>
                        </m:sub>
                      </m:sSub>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𝑏𝑠</m:t>
                          </m:r>
                        </m:sub>
                      </m:sSub>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r>
                            <a:rPr lang="en-US" sz="3600" b="0" i="1" smtClean="0">
                              <a:latin typeface="Cambria Math" panose="02040503050406030204" pitchFamily="18" charset="0"/>
                            </a:rPr>
                            <m:t>256.64</m:t>
                          </m:r>
                        </m:num>
                        <m:den>
                          <m:sSup>
                            <m:sSupPr>
                              <m:ctrlPr>
                                <a:rPr lang="en-US" sz="3600" i="1">
                                  <a:latin typeface="Cambria Math" panose="02040503050406030204" pitchFamily="18" charset="0"/>
                                </a:rPr>
                              </m:ctrlPr>
                            </m:sSupPr>
                            <m:e>
                              <m:r>
                                <a:rPr lang="en-US" sz="3600" i="1">
                                  <a:latin typeface="Cambria Math" panose="02040503050406030204" pitchFamily="18" charset="0"/>
                                </a:rPr>
                                <m:t>7.9</m:t>
                              </m:r>
                              <m:r>
                                <a:rPr lang="en-US" sz="3600" i="1">
                                  <a:latin typeface="Cambria Math" panose="02040503050406030204" pitchFamily="18" charset="0"/>
                                </a:rPr>
                                <m:t>𝑠</m:t>
                              </m:r>
                            </m:e>
                            <m:sup>
                              <m:r>
                                <a:rPr lang="en-US" sz="3600" i="1">
                                  <a:latin typeface="Cambria Math" panose="02040503050406030204" pitchFamily="18" charset="0"/>
                                </a:rPr>
                                <m:t>2</m:t>
                              </m:r>
                            </m:sup>
                          </m:sSup>
                          <m:r>
                            <a:rPr lang="en-US" sz="3600" i="1">
                              <a:latin typeface="Cambria Math" panose="02040503050406030204" pitchFamily="18" charset="0"/>
                            </a:rPr>
                            <m:t>+77.348</m:t>
                          </m:r>
                          <m:r>
                            <a:rPr lang="en-US" sz="3600" i="1">
                              <a:latin typeface="Cambria Math" panose="02040503050406030204" pitchFamily="18" charset="0"/>
                            </a:rPr>
                            <m:t>𝑠</m:t>
                          </m:r>
                          <m:r>
                            <a:rPr lang="en-US" sz="3600" i="1">
                              <a:latin typeface="Cambria Math" panose="02040503050406030204" pitchFamily="18" charset="0"/>
                            </a:rPr>
                            <m:t>+10806</m:t>
                          </m:r>
                        </m:den>
                      </m:f>
                    </m:oMath>
                  </m:oMathPara>
                </a14:m>
                <a:endParaRPr lang="en-GB" sz="3600" dirty="0"/>
              </a:p>
              <a:p>
                <a:endParaRPr lang="en-GB" sz="3600" dirty="0"/>
              </a:p>
              <a:p>
                <a:endParaRPr lang="en-GB" dirty="0"/>
              </a:p>
            </p:txBody>
          </p:sp>
        </mc:Choice>
        <mc:Fallback>
          <p:sp>
            <p:nvSpPr>
              <p:cNvPr id="12" name="TextBox 11">
                <a:extLst>
                  <a:ext uri="{FF2B5EF4-FFF2-40B4-BE49-F238E27FC236}">
                    <a16:creationId xmlns:a16="http://schemas.microsoft.com/office/drawing/2014/main" id="{A489AE1C-0038-DCEF-CE5E-A7DBBAB669CC}"/>
                  </a:ext>
                </a:extLst>
              </p:cNvPr>
              <p:cNvSpPr txBox="1">
                <a:spLocks noRot="1" noChangeAspect="1" noMove="1" noResize="1" noEditPoints="1" noAdjustHandles="1" noChangeArrowheads="1" noChangeShapeType="1" noTextEdit="1"/>
              </p:cNvSpPr>
              <p:nvPr/>
            </p:nvSpPr>
            <p:spPr>
              <a:xfrm>
                <a:off x="14780419" y="6180709"/>
                <a:ext cx="7079759" cy="243502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7CD6785-06A2-094F-39E5-AACC64F2DB33}"/>
                  </a:ext>
                </a:extLst>
              </p:cNvPr>
              <p:cNvSpPr txBox="1"/>
              <p:nvPr/>
            </p:nvSpPr>
            <p:spPr>
              <a:xfrm>
                <a:off x="14848931" y="9073171"/>
                <a:ext cx="6942734" cy="2712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𝐹𝑜𝑟</m:t>
                      </m:r>
                      <m:r>
                        <a:rPr lang="en-US" sz="3600" i="1" smtClean="0">
                          <a:latin typeface="Cambria Math" panose="02040503050406030204" pitchFamily="18" charset="0"/>
                        </a:rPr>
                        <m:t> </m:t>
                      </m:r>
                      <m:r>
                        <a:rPr lang="en-US" sz="3600" i="1" smtClean="0">
                          <a:latin typeface="Cambria Math" panose="02040503050406030204" pitchFamily="18" charset="0"/>
                        </a:rPr>
                        <m:t>𝑡h𝑒</m:t>
                      </m:r>
                      <m:r>
                        <a:rPr lang="en-US" sz="3600" i="1" smtClean="0">
                          <a:latin typeface="Cambria Math" panose="02040503050406030204" pitchFamily="18" charset="0"/>
                        </a:rPr>
                        <m:t> </m:t>
                      </m:r>
                      <m:r>
                        <a:rPr lang="en-US" sz="3600" i="1" smtClean="0">
                          <a:latin typeface="Cambria Math" panose="02040503050406030204" pitchFamily="18" charset="0"/>
                        </a:rPr>
                        <m:t>𝐾𝑎𝑛𝑔𝑎𝑟𝑜𝑜</m:t>
                      </m:r>
                      <m:r>
                        <a:rPr lang="en-US" sz="3600" i="1">
                          <a:latin typeface="Cambria Math" panose="02040503050406030204" pitchFamily="18" charset="0"/>
                        </a:rPr>
                        <m:t> </m:t>
                      </m:r>
                      <m:r>
                        <a:rPr lang="en-US" sz="3600" i="1">
                          <a:latin typeface="Cambria Math" panose="02040503050406030204" pitchFamily="18" charset="0"/>
                        </a:rPr>
                        <m:t>𝑅𝑜𝑏𝑜𝑡</m:t>
                      </m:r>
                      <m:r>
                        <a:rPr lang="en-US" sz="3600" i="1">
                          <a:latin typeface="Cambria Math" panose="02040503050406030204" pitchFamily="18" charset="0"/>
                        </a:rPr>
                        <m:t> </m:t>
                      </m:r>
                      <m:r>
                        <a:rPr lang="en-US" sz="3600" i="1">
                          <a:latin typeface="Cambria Math" panose="02040503050406030204" pitchFamily="18" charset="0"/>
                        </a:rPr>
                        <m:t>𝑙𝑒𝑔</m:t>
                      </m:r>
                      <m:r>
                        <a:rPr lang="en-US" sz="3600" i="1">
                          <a:latin typeface="Cambria Math" panose="02040503050406030204" pitchFamily="18" charset="0"/>
                        </a:rPr>
                        <m:t>:</m:t>
                      </m:r>
                    </m:oMath>
                  </m:oMathPara>
                </a14:m>
                <a:endParaRPr lang="en-US" sz="3600" dirty="0"/>
              </a:p>
              <a:p>
                <a:pPr/>
                <a14:m>
                  <m:oMathPara xmlns:m="http://schemas.openxmlformats.org/officeDocument/2006/math">
                    <m:oMathParaPr>
                      <m:jc m:val="centerGroup"/>
                    </m:oMathParaPr>
                    <m:oMath xmlns:m="http://schemas.openxmlformats.org/officeDocument/2006/math">
                      <m:sSub>
                        <m:sSubPr>
                          <m:ctrlPr>
                            <a:rPr lang="en-GB" sz="3600" i="1">
                              <a:latin typeface="Cambria Math" panose="02040503050406030204" pitchFamily="18" charset="0"/>
                            </a:rPr>
                          </m:ctrlPr>
                        </m:sSubPr>
                        <m:e>
                          <m:r>
                            <a:rPr lang="en-US" sz="3600" i="1">
                              <a:latin typeface="Cambria Math" panose="02040503050406030204" pitchFamily="18" charset="0"/>
                            </a:rPr>
                            <m:t>𝑃</m:t>
                          </m:r>
                        </m:e>
                        <m:sub>
                          <m:r>
                            <a:rPr lang="en-US" sz="3600" i="1">
                              <a:latin typeface="Cambria Math" panose="02040503050406030204" pitchFamily="18" charset="0"/>
                            </a:rPr>
                            <m:t>𝑛</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𝑁</m:t>
                          </m:r>
                        </m:e>
                        <m:sub>
                          <m:r>
                            <a:rPr lang="en-US" sz="3600" i="1">
                              <a:latin typeface="Cambria Math" panose="02040503050406030204" pitchFamily="18" charset="0"/>
                            </a:rPr>
                            <m:t>𝑏𝑠</m:t>
                          </m:r>
                        </m:sub>
                      </m:sSub>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r>
                            <a:rPr lang="en-US" sz="3600" b="0" i="1" smtClean="0">
                              <a:latin typeface="Cambria Math" panose="02040503050406030204" pitchFamily="18" charset="0"/>
                            </a:rPr>
                            <m:t>256.64</m:t>
                          </m:r>
                        </m:num>
                        <m:den>
                          <m:sSup>
                            <m:sSupPr>
                              <m:ctrlPr>
                                <a:rPr lang="en-US" sz="3600" i="1">
                                  <a:latin typeface="Cambria Math" panose="02040503050406030204" pitchFamily="18" charset="0"/>
                                </a:rPr>
                              </m:ctrlPr>
                            </m:sSupPr>
                            <m:e>
                              <m:r>
                                <a:rPr lang="en-US" sz="3600" i="1">
                                  <a:latin typeface="Cambria Math" panose="02040503050406030204" pitchFamily="18" charset="0"/>
                                </a:rPr>
                                <m:t>7.</m:t>
                              </m:r>
                              <m:r>
                                <a:rPr lang="en-US" sz="3600" i="1">
                                  <a:latin typeface="Cambria Math" panose="02040503050406030204" pitchFamily="18" charset="0"/>
                                </a:rPr>
                                <m:t>3</m:t>
                              </m:r>
                              <m:r>
                                <a:rPr lang="en-US" sz="3600" i="1">
                                  <a:latin typeface="Cambria Math" panose="02040503050406030204" pitchFamily="18" charset="0"/>
                                </a:rPr>
                                <m:t>𝑠</m:t>
                              </m:r>
                            </m:e>
                            <m:sup>
                              <m:r>
                                <a:rPr lang="en-US" sz="3600" i="1">
                                  <a:latin typeface="Cambria Math" panose="02040503050406030204" pitchFamily="18" charset="0"/>
                                </a:rPr>
                                <m:t>2</m:t>
                              </m:r>
                            </m:sup>
                          </m:sSup>
                          <m:r>
                            <a:rPr lang="en-US" sz="3600" i="1">
                              <a:latin typeface="Cambria Math" panose="02040503050406030204" pitchFamily="18" charset="0"/>
                            </a:rPr>
                            <m:t>+77.348</m:t>
                          </m:r>
                          <m:r>
                            <a:rPr lang="en-US" sz="3600" i="1">
                              <a:latin typeface="Cambria Math" panose="02040503050406030204" pitchFamily="18" charset="0"/>
                            </a:rPr>
                            <m:t>𝑠</m:t>
                          </m:r>
                          <m:r>
                            <a:rPr lang="en-US" sz="3600" i="1">
                              <a:latin typeface="Cambria Math" panose="02040503050406030204" pitchFamily="18" charset="0"/>
                            </a:rPr>
                            <m:t>+10806</m:t>
                          </m:r>
                        </m:den>
                      </m:f>
                    </m:oMath>
                  </m:oMathPara>
                </a14:m>
                <a:endParaRPr lang="en-GB" sz="3600" dirty="0"/>
              </a:p>
              <a:p>
                <a:endParaRPr lang="en-GB" sz="3600" dirty="0"/>
              </a:p>
              <a:p>
                <a:endParaRPr lang="en-GB" sz="3600" dirty="0"/>
              </a:p>
            </p:txBody>
          </p:sp>
        </mc:Choice>
        <mc:Fallback>
          <p:sp>
            <p:nvSpPr>
              <p:cNvPr id="13" name="TextBox 12">
                <a:extLst>
                  <a:ext uri="{FF2B5EF4-FFF2-40B4-BE49-F238E27FC236}">
                    <a16:creationId xmlns:a16="http://schemas.microsoft.com/office/drawing/2014/main" id="{57CD6785-06A2-094F-39E5-AACC64F2DB33}"/>
                  </a:ext>
                </a:extLst>
              </p:cNvPr>
              <p:cNvSpPr txBox="1">
                <a:spLocks noRot="1" noChangeAspect="1" noMove="1" noResize="1" noEditPoints="1" noAdjustHandles="1" noChangeArrowheads="1" noChangeShapeType="1" noTextEdit="1"/>
              </p:cNvSpPr>
              <p:nvPr/>
            </p:nvSpPr>
            <p:spPr>
              <a:xfrm>
                <a:off x="14848931" y="9073171"/>
                <a:ext cx="6942734" cy="2712024"/>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55692994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86E3B4-4C9E-6ECE-2710-1950C5991073}"/>
              </a:ext>
            </a:extLst>
          </p:cNvPr>
          <p:cNvSpPr>
            <a:spLocks noGrp="1"/>
          </p:cNvSpPr>
          <p:nvPr>
            <p:ph sz="half" idx="1"/>
          </p:nvPr>
        </p:nvSpPr>
        <p:spPr/>
        <p:txBody>
          <a:bodyPr/>
          <a:lstStyle/>
          <a:p>
            <a:r>
              <a:rPr lang="en-GB" b="0" i="0" dirty="0">
                <a:effectLst/>
                <a:latin typeface="Arial" panose="020B0604020202020204" pitchFamily="34" charset="0"/>
              </a:rPr>
              <a:t>In order to relate the force control problem to motor motion, it is required to relate the motor force by the motor speed or rpm. This will be done by first converting the force to torque. This conversion is done by the ball screw reduction. </a:t>
            </a:r>
            <a:endParaRPr lang="en-GB" dirty="0"/>
          </a:p>
        </p:txBody>
      </p:sp>
      <p:sp>
        <p:nvSpPr>
          <p:cNvPr id="4" name="Title 3">
            <a:extLst>
              <a:ext uri="{FF2B5EF4-FFF2-40B4-BE49-F238E27FC236}">
                <a16:creationId xmlns:a16="http://schemas.microsoft.com/office/drawing/2014/main" id="{1678590C-25C4-A986-D68E-A320A0DBB728}"/>
              </a:ext>
            </a:extLst>
          </p:cNvPr>
          <p:cNvSpPr>
            <a:spLocks noGrp="1"/>
          </p:cNvSpPr>
          <p:nvPr>
            <p:ph type="title"/>
          </p:nvPr>
        </p:nvSpPr>
        <p:spPr>
          <a:xfrm>
            <a:off x="4268739" y="239568"/>
            <a:ext cx="11045079" cy="1302566"/>
          </a:xfrm>
        </p:spPr>
        <p:txBody>
          <a:bodyPr>
            <a:normAutofit fontScale="90000"/>
          </a:bodyPr>
          <a:lstStyle/>
          <a:p>
            <a:r>
              <a:rPr lang="en-GB" dirty="0"/>
              <a:t>Motor RPM and Torque Relation</a:t>
            </a:r>
          </a:p>
        </p:txBody>
      </p:sp>
      <p:sp>
        <p:nvSpPr>
          <p:cNvPr id="5" name="Date Placeholder 4">
            <a:extLst>
              <a:ext uri="{FF2B5EF4-FFF2-40B4-BE49-F238E27FC236}">
                <a16:creationId xmlns:a16="http://schemas.microsoft.com/office/drawing/2014/main" id="{AC397682-7562-2848-4600-4C7007EEF6BE}"/>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8D8F9ED7-DD1E-AFFC-ADD3-BA223AEEE3AC}"/>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541DB807-AA7B-A604-B700-016C356693FD}"/>
              </a:ext>
            </a:extLst>
          </p:cNvPr>
          <p:cNvSpPr>
            <a:spLocks noGrp="1"/>
          </p:cNvSpPr>
          <p:nvPr>
            <p:ph type="sldNum" sz="quarter" idx="4"/>
          </p:nvPr>
        </p:nvSpPr>
        <p:spPr/>
        <p:txBody>
          <a:bodyPr/>
          <a:lstStyle/>
          <a:p>
            <a:fld id="{EBE3AD81-3AD4-9C46-856E-C08CF1183C60}" type="slidenum">
              <a:rPr lang="en-US" kern="0" smtClean="0">
                <a:solidFill>
                  <a:srgbClr val="222B45"/>
                </a:solidFill>
              </a:rPr>
              <a:pPr/>
              <a:t>23</a:t>
            </a:fld>
            <a:endParaRPr lang="en-US" kern="0" dirty="0">
              <a:solidFill>
                <a:srgbClr val="222B45"/>
              </a:solidFill>
            </a:endParaRPr>
          </a:p>
        </p:txBody>
      </p:sp>
      <p:sp>
        <p:nvSpPr>
          <p:cNvPr id="8" name="Text Placeholder 7">
            <a:extLst>
              <a:ext uri="{FF2B5EF4-FFF2-40B4-BE49-F238E27FC236}">
                <a16:creationId xmlns:a16="http://schemas.microsoft.com/office/drawing/2014/main" id="{3FC4C5EB-7D69-A71A-51AE-93B720B0CA4E}"/>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pic>
        <p:nvPicPr>
          <p:cNvPr id="10" name="Picture 9">
            <a:extLst>
              <a:ext uri="{FF2B5EF4-FFF2-40B4-BE49-F238E27FC236}">
                <a16:creationId xmlns:a16="http://schemas.microsoft.com/office/drawing/2014/main" id="{3D119DF0-03EA-7915-D0FC-C8862A5638F1}"/>
              </a:ext>
            </a:extLst>
          </p:cNvPr>
          <p:cNvPicPr>
            <a:picLocks noChangeAspect="1"/>
          </p:cNvPicPr>
          <p:nvPr/>
        </p:nvPicPr>
        <p:blipFill rotWithShape="1">
          <a:blip r:embed="rId2"/>
          <a:srcRect l="70000" t="40370" r="19583" b="53704"/>
          <a:stretch/>
        </p:blipFill>
        <p:spPr>
          <a:xfrm>
            <a:off x="6553689" y="6022699"/>
            <a:ext cx="5225591" cy="1672189"/>
          </a:xfrm>
          <a:prstGeom prst="rect">
            <a:avLst/>
          </a:prstGeom>
        </p:spPr>
      </p:pic>
      <p:grpSp>
        <p:nvGrpSpPr>
          <p:cNvPr id="13" name="Group 12">
            <a:extLst>
              <a:ext uri="{FF2B5EF4-FFF2-40B4-BE49-F238E27FC236}">
                <a16:creationId xmlns:a16="http://schemas.microsoft.com/office/drawing/2014/main" id="{57047E93-ACEA-3498-F0BF-5EA42C6B93E6}"/>
              </a:ext>
            </a:extLst>
          </p:cNvPr>
          <p:cNvGrpSpPr/>
          <p:nvPr/>
        </p:nvGrpSpPr>
        <p:grpSpPr>
          <a:xfrm>
            <a:off x="5577240" y="7544594"/>
            <a:ext cx="7022720" cy="5044260"/>
            <a:chOff x="2176745" y="722434"/>
            <a:chExt cx="6443380" cy="4654131"/>
          </a:xfrm>
        </p:grpSpPr>
        <p:pic>
          <p:nvPicPr>
            <p:cNvPr id="15" name="Picture 14">
              <a:extLst>
                <a:ext uri="{FF2B5EF4-FFF2-40B4-BE49-F238E27FC236}">
                  <a16:creationId xmlns:a16="http://schemas.microsoft.com/office/drawing/2014/main" id="{15296ACC-5D80-5D00-3937-DD8CD4AFB139}"/>
                </a:ext>
              </a:extLst>
            </p:cNvPr>
            <p:cNvPicPr>
              <a:picLocks noChangeAspect="1"/>
            </p:cNvPicPr>
            <p:nvPr/>
          </p:nvPicPr>
          <p:blipFill>
            <a:blip r:embed="rId3"/>
            <a:stretch>
              <a:fillRect/>
            </a:stretch>
          </p:blipFill>
          <p:spPr>
            <a:xfrm>
              <a:off x="2176745" y="722434"/>
              <a:ext cx="6262405" cy="4008627"/>
            </a:xfrm>
            <a:prstGeom prst="rect">
              <a:avLst/>
            </a:prstGeom>
          </p:spPr>
        </p:pic>
        <p:sp>
          <p:nvSpPr>
            <p:cNvPr id="17" name="TextBox 16">
              <a:extLst>
                <a:ext uri="{FF2B5EF4-FFF2-40B4-BE49-F238E27FC236}">
                  <a16:creationId xmlns:a16="http://schemas.microsoft.com/office/drawing/2014/main" id="{66C01645-BDBD-555E-B0FA-6DDCE7E9B97A}"/>
                </a:ext>
              </a:extLst>
            </p:cNvPr>
            <p:cNvSpPr txBox="1"/>
            <p:nvPr/>
          </p:nvSpPr>
          <p:spPr>
            <a:xfrm>
              <a:off x="2257425" y="4914900"/>
              <a:ext cx="6362700" cy="461665"/>
            </a:xfrm>
            <a:prstGeom prst="rect">
              <a:avLst/>
            </a:prstGeom>
            <a:noFill/>
          </p:spPr>
          <p:txBody>
            <a:bodyPr wrap="square" rtlCol="0">
              <a:spAutoFit/>
            </a:bodyPr>
            <a:lstStyle/>
            <a:p>
              <a:pPr algn="ctr"/>
              <a:r>
                <a:rPr lang="en-US" sz="2400" dirty="0">
                  <a:solidFill>
                    <a:prstClr val="black"/>
                  </a:solidFill>
                  <a:latin typeface="Lato" panose="020F0502020204030203" pitchFamily="34" charset="0"/>
                  <a:ea typeface="Lato" panose="020F0502020204030203" pitchFamily="34" charset="0"/>
                  <a:cs typeface="Lato" panose="020F0502020204030203" pitchFamily="34" charset="0"/>
                </a:rPr>
                <a:t>SG-20K Characteristics[16]</a:t>
              </a:r>
              <a:endParaRPr lang="en-GB" sz="24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EB60F96-693E-D813-4039-8D5DD72C2840}"/>
                  </a:ext>
                </a:extLst>
              </p:cNvPr>
              <p:cNvSpPr txBox="1"/>
              <p:nvPr/>
            </p:nvSpPr>
            <p:spPr>
              <a:xfrm>
                <a:off x="16990219" y="3701656"/>
                <a:ext cx="3192349" cy="10385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GB" sz="3600" i="1" smtClean="0">
                              <a:latin typeface="Cambria Math" panose="02040503050406030204" pitchFamily="18" charset="0"/>
                              <a:ea typeface="Cambria Math" panose="02040503050406030204" pitchFamily="18" charset="0"/>
                            </a:rPr>
                            <m:t>𝜏</m:t>
                          </m:r>
                        </m:e>
                        <m:sub>
                          <m:r>
                            <a:rPr lang="en-US" sz="3600" b="0" i="1" smtClean="0">
                              <a:latin typeface="Cambria Math" panose="02040503050406030204" pitchFamily="18" charset="0"/>
                            </a:rPr>
                            <m:t>𝑚</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𝜏</m:t>
                          </m:r>
                        </m:e>
                        <m:sub>
                          <m:r>
                            <a:rPr lang="en-US" sz="3600" b="0" i="1" smtClean="0">
                              <a:latin typeface="Cambria Math" panose="02040503050406030204" pitchFamily="18" charset="0"/>
                            </a:rPr>
                            <m:t>𝑠</m:t>
                          </m:r>
                        </m:sub>
                      </m:sSub>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𝜔</m:t>
                      </m:r>
                      <m:f>
                        <m:fPr>
                          <m:ctrlPr>
                            <a:rPr lang="en-US" sz="3600" b="0" i="1" smtClean="0">
                              <a:latin typeface="Cambria Math" panose="02040503050406030204" pitchFamily="18" charset="0"/>
                              <a:ea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𝜏</m:t>
                              </m:r>
                            </m:e>
                            <m:sub>
                              <m:r>
                                <a:rPr lang="en-US" sz="3600" i="1">
                                  <a:latin typeface="Cambria Math" panose="02040503050406030204" pitchFamily="18" charset="0"/>
                                </a:rPr>
                                <m:t>𝑠</m:t>
                              </m:r>
                            </m:sub>
                          </m:sSub>
                        </m:num>
                        <m:den>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𝜔</m:t>
                              </m:r>
                            </m:e>
                            <m:sub>
                              <m:r>
                                <a:rPr lang="en-US" sz="3600" b="0" i="1" smtClean="0">
                                  <a:latin typeface="Cambria Math" panose="02040503050406030204" pitchFamily="18" charset="0"/>
                                  <a:ea typeface="Cambria Math" panose="02040503050406030204" pitchFamily="18" charset="0"/>
                                </a:rPr>
                                <m:t>𝑛</m:t>
                              </m:r>
                            </m:sub>
                          </m:sSub>
                        </m:den>
                      </m:f>
                    </m:oMath>
                  </m:oMathPara>
                </a14:m>
                <a:endParaRPr lang="en-GB" dirty="0"/>
              </a:p>
            </p:txBody>
          </p:sp>
        </mc:Choice>
        <mc:Fallback>
          <p:sp>
            <p:nvSpPr>
              <p:cNvPr id="9" name="TextBox 8">
                <a:extLst>
                  <a:ext uri="{FF2B5EF4-FFF2-40B4-BE49-F238E27FC236}">
                    <a16:creationId xmlns:a16="http://schemas.microsoft.com/office/drawing/2014/main" id="{7EB60F96-693E-D813-4039-8D5DD72C2840}"/>
                  </a:ext>
                </a:extLst>
              </p:cNvPr>
              <p:cNvSpPr txBox="1">
                <a:spLocks noRot="1" noChangeAspect="1" noMove="1" noResize="1" noEditPoints="1" noAdjustHandles="1" noChangeArrowheads="1" noChangeShapeType="1" noTextEdit="1"/>
              </p:cNvSpPr>
              <p:nvPr/>
            </p:nvSpPr>
            <p:spPr>
              <a:xfrm>
                <a:off x="16990219" y="3701656"/>
                <a:ext cx="3192349" cy="1038554"/>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4AE3E48-8F9F-DA12-4FCE-DBCF33986210}"/>
                  </a:ext>
                </a:extLst>
              </p:cNvPr>
              <p:cNvSpPr txBox="1"/>
              <p:nvPr/>
            </p:nvSpPr>
            <p:spPr>
              <a:xfrm>
                <a:off x="16834406" y="5283953"/>
                <a:ext cx="3503973" cy="10424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𝜔</m:t>
                      </m:r>
                      <m:r>
                        <a:rPr lang="en-US" sz="3600" b="0" i="1" smtClean="0">
                          <a:latin typeface="Cambria Math" panose="02040503050406030204" pitchFamily="18" charset="0"/>
                          <a:ea typeface="Cambria Math" panose="02040503050406030204" pitchFamily="18" charset="0"/>
                        </a:rPr>
                        <m:t>=</m:t>
                      </m:r>
                      <m:f>
                        <m:fPr>
                          <m:ctrlPr>
                            <a:rPr lang="en-US" sz="3600" b="0" i="1" smtClean="0">
                              <a:latin typeface="Cambria Math" panose="02040503050406030204" pitchFamily="18" charset="0"/>
                              <a:ea typeface="Cambria Math" panose="02040503050406030204" pitchFamily="18" charset="0"/>
                            </a:rPr>
                          </m:ctrlPr>
                        </m:fPr>
                        <m:num>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𝜔</m:t>
                              </m:r>
                            </m:e>
                            <m:sub>
                              <m:r>
                                <a:rPr lang="en-US" sz="3600" b="0" i="1" smtClean="0">
                                  <a:latin typeface="Cambria Math" panose="02040503050406030204" pitchFamily="18" charset="0"/>
                                  <a:ea typeface="Cambria Math" panose="02040503050406030204" pitchFamily="18" charset="0"/>
                                </a:rPr>
                                <m:t>𝑛</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𝜏</m:t>
                              </m:r>
                            </m:e>
                            <m:sub>
                              <m:r>
                                <a:rPr lang="en-US" sz="3600" i="1">
                                  <a:latin typeface="Cambria Math" panose="02040503050406030204" pitchFamily="18" charset="0"/>
                                </a:rPr>
                                <m:t>𝑠</m:t>
                              </m:r>
                            </m:sub>
                          </m:sSub>
                        </m:den>
                      </m:f>
                      <m:r>
                        <a:rPr lang="en-US" sz="3600" b="0" i="1" smtClean="0">
                          <a:latin typeface="Cambria Math" panose="02040503050406030204" pitchFamily="18" charset="0"/>
                          <a:ea typeface="Cambria Math" panose="02040503050406030204" pitchFamily="18" charset="0"/>
                        </a:rPr>
                        <m:t>[</m:t>
                      </m:r>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𝜏</m:t>
                          </m:r>
                        </m:e>
                        <m:sub>
                          <m:r>
                            <a:rPr lang="en-US" sz="3600" b="0" i="1" smtClean="0">
                              <a:latin typeface="Cambria Math" panose="02040503050406030204" pitchFamily="18" charset="0"/>
                              <a:ea typeface="Cambria Math" panose="02040503050406030204" pitchFamily="18" charset="0"/>
                            </a:rPr>
                            <m:t>𝑚</m:t>
                          </m:r>
                        </m:sub>
                      </m:sSub>
                      <m:r>
                        <a:rPr lang="en-US" sz="3600" b="0" i="1" smtClean="0">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𝜏</m:t>
                          </m:r>
                        </m:e>
                        <m:sub>
                          <m:r>
                            <a:rPr lang="en-US" sz="3600" i="1">
                              <a:latin typeface="Cambria Math" panose="02040503050406030204" pitchFamily="18" charset="0"/>
                            </a:rPr>
                            <m:t>𝑠</m:t>
                          </m:r>
                        </m:sub>
                      </m:sSub>
                      <m:r>
                        <a:rPr lang="en-US" sz="3600" b="0" i="1" smtClean="0">
                          <a:latin typeface="Cambria Math" panose="02040503050406030204" pitchFamily="18" charset="0"/>
                          <a:ea typeface="Cambria Math" panose="02040503050406030204" pitchFamily="18" charset="0"/>
                        </a:rPr>
                        <m:t>]</m:t>
                      </m:r>
                    </m:oMath>
                  </m:oMathPara>
                </a14:m>
                <a:endParaRPr lang="en-GB" sz="3600" dirty="0"/>
              </a:p>
            </p:txBody>
          </p:sp>
        </mc:Choice>
        <mc:Fallback>
          <p:sp>
            <p:nvSpPr>
              <p:cNvPr id="11" name="TextBox 10">
                <a:extLst>
                  <a:ext uri="{FF2B5EF4-FFF2-40B4-BE49-F238E27FC236}">
                    <a16:creationId xmlns:a16="http://schemas.microsoft.com/office/drawing/2014/main" id="{64AE3E48-8F9F-DA12-4FCE-DBCF33986210}"/>
                  </a:ext>
                </a:extLst>
              </p:cNvPr>
              <p:cNvSpPr txBox="1">
                <a:spLocks noRot="1" noChangeAspect="1" noMove="1" noResize="1" noEditPoints="1" noAdjustHandles="1" noChangeArrowheads="1" noChangeShapeType="1" noTextEdit="1"/>
              </p:cNvSpPr>
              <p:nvPr/>
            </p:nvSpPr>
            <p:spPr>
              <a:xfrm>
                <a:off x="16834406" y="5283953"/>
                <a:ext cx="3503973" cy="104240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67CB638-9DD9-479C-206E-BB28ECD6BD8E}"/>
                  </a:ext>
                </a:extLst>
              </p:cNvPr>
              <p:cNvSpPr txBox="1"/>
              <p:nvPr/>
            </p:nvSpPr>
            <p:spPr>
              <a:xfrm>
                <a:off x="16572218" y="7114236"/>
                <a:ext cx="5368906" cy="13290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𝜔</m:t>
                      </m:r>
                      <m:r>
                        <a:rPr lang="en-US" sz="3600" b="0" i="1" smtClean="0">
                          <a:latin typeface="Cambria Math" panose="02040503050406030204" pitchFamily="18" charset="0"/>
                          <a:ea typeface="Cambria Math" panose="02040503050406030204" pitchFamily="18" charset="0"/>
                        </a:rPr>
                        <m:t>=</m:t>
                      </m:r>
                      <m:f>
                        <m:fPr>
                          <m:ctrlPr>
                            <a:rPr lang="en-US" sz="3600" b="0" i="1" smtClean="0">
                              <a:latin typeface="Cambria Math" panose="02040503050406030204" pitchFamily="18" charset="0"/>
                              <a:ea typeface="Cambria Math" panose="02040503050406030204" pitchFamily="18" charset="0"/>
                            </a:rPr>
                          </m:ctrlPr>
                        </m:fPr>
                        <m:num>
                          <m:r>
                            <a:rPr lang="en-US" sz="3600" b="0" i="1" smtClean="0">
                              <a:latin typeface="Cambria Math" panose="02040503050406030204" pitchFamily="18" charset="0"/>
                              <a:ea typeface="Cambria Math" panose="02040503050406030204" pitchFamily="18" charset="0"/>
                            </a:rPr>
                            <m:t>250</m:t>
                          </m:r>
                        </m:num>
                        <m:den>
                          <m:r>
                            <a:rPr lang="en-US" sz="3600" b="0" i="1" smtClean="0">
                              <a:latin typeface="Cambria Math" panose="02040503050406030204" pitchFamily="18" charset="0"/>
                              <a:ea typeface="Cambria Math" panose="02040503050406030204" pitchFamily="18" charset="0"/>
                            </a:rPr>
                            <m:t>0.2646</m:t>
                          </m:r>
                        </m:den>
                      </m:f>
                      <m:d>
                        <m:dPr>
                          <m:begChr m:val="["/>
                          <m:endChr m:val="]"/>
                          <m:ctrlPr>
                            <a:rPr lang="en-US" sz="3600" b="0" i="1" smtClean="0">
                              <a:solidFill>
                                <a:prstClr val="black"/>
                              </a:solidFill>
                              <a:latin typeface="Cambria Math" panose="02040503050406030204" pitchFamily="18" charset="0"/>
                              <a:ea typeface="Cambria Math" panose="02040503050406030204" pitchFamily="18" charset="0"/>
                            </a:rPr>
                          </m:ctrlPr>
                        </m:dPr>
                        <m:e>
                          <m:sSub>
                            <m:sSubPr>
                              <m:ctrlPr>
                                <a:rPr lang="en-US" sz="3600" i="1">
                                  <a:solidFill>
                                    <a:prstClr val="black"/>
                                  </a:solidFill>
                                  <a:latin typeface="Cambria Math" panose="02040503050406030204" pitchFamily="18" charset="0"/>
                                  <a:ea typeface="Cambria Math" panose="02040503050406030204" pitchFamily="18" charset="0"/>
                                </a:rPr>
                              </m:ctrlPr>
                            </m:sSubPr>
                            <m:e>
                              <m:r>
                                <a:rPr lang="en-US" sz="3600" i="1">
                                  <a:solidFill>
                                    <a:prstClr val="black"/>
                                  </a:solidFill>
                                  <a:latin typeface="Cambria Math" panose="02040503050406030204" pitchFamily="18" charset="0"/>
                                  <a:ea typeface="Cambria Math" panose="02040503050406030204" pitchFamily="18" charset="0"/>
                                </a:rPr>
                                <m:t>𝜏</m:t>
                              </m:r>
                            </m:e>
                            <m:sub>
                              <m:r>
                                <a:rPr lang="en-US" sz="3600" i="1">
                                  <a:solidFill>
                                    <a:prstClr val="black"/>
                                  </a:solidFill>
                                  <a:latin typeface="Cambria Math" panose="02040503050406030204" pitchFamily="18" charset="0"/>
                                  <a:ea typeface="Cambria Math" panose="02040503050406030204" pitchFamily="18" charset="0"/>
                                </a:rPr>
                                <m:t>𝑚</m:t>
                              </m:r>
                            </m:sub>
                          </m:sSub>
                          <m:r>
                            <a:rPr lang="en-US" sz="3600" b="0" i="0" smtClean="0">
                              <a:solidFill>
                                <a:prstClr val="black"/>
                              </a:solidFill>
                              <a:latin typeface="Cambria Math" panose="02040503050406030204" pitchFamily="18" charset="0"/>
                              <a:ea typeface="Cambria Math" panose="02040503050406030204" pitchFamily="18" charset="0"/>
                            </a:rPr>
                            <m:t>−0.2646</m:t>
                          </m:r>
                        </m:e>
                      </m:d>
                    </m:oMath>
                  </m:oMathPara>
                </a14:m>
                <a:endParaRPr lang="en-US" sz="3600" b="0" dirty="0">
                  <a:solidFill>
                    <a:prstClr val="black"/>
                  </a:solidFill>
                  <a:ea typeface="Cambria Math" panose="02040503050406030204" pitchFamily="18" charset="0"/>
                </a:endParaRPr>
              </a:p>
              <a:p>
                <a:endParaRPr lang="en-GB" dirty="0"/>
              </a:p>
            </p:txBody>
          </p:sp>
        </mc:Choice>
        <mc:Fallback>
          <p:sp>
            <p:nvSpPr>
              <p:cNvPr id="12" name="TextBox 11">
                <a:extLst>
                  <a:ext uri="{FF2B5EF4-FFF2-40B4-BE49-F238E27FC236}">
                    <a16:creationId xmlns:a16="http://schemas.microsoft.com/office/drawing/2014/main" id="{867CB638-9DD9-479C-206E-BB28ECD6BD8E}"/>
                  </a:ext>
                </a:extLst>
              </p:cNvPr>
              <p:cNvSpPr txBox="1">
                <a:spLocks noRot="1" noChangeAspect="1" noMove="1" noResize="1" noEditPoints="1" noAdjustHandles="1" noChangeArrowheads="1" noChangeShapeType="1" noTextEdit="1"/>
              </p:cNvSpPr>
              <p:nvPr/>
            </p:nvSpPr>
            <p:spPr>
              <a:xfrm>
                <a:off x="16572218" y="7114236"/>
                <a:ext cx="5368906" cy="132901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53FE8E6-9F9B-7D0B-8157-559803B951D2}"/>
                  </a:ext>
                </a:extLst>
              </p:cNvPr>
              <p:cNvSpPr txBox="1"/>
              <p:nvPr/>
            </p:nvSpPr>
            <p:spPr>
              <a:xfrm>
                <a:off x="16908198" y="8910458"/>
                <a:ext cx="4286238"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𝜔</m:t>
                      </m:r>
                      <m:r>
                        <a:rPr lang="en-US" sz="3600" b="0" i="1" smtClean="0">
                          <a:latin typeface="Cambria Math" panose="02040503050406030204" pitchFamily="18" charset="0"/>
                          <a:ea typeface="Cambria Math" panose="02040503050406030204" pitchFamily="18" charset="0"/>
                        </a:rPr>
                        <m:t>=944.82</m:t>
                      </m:r>
                      <m:sSub>
                        <m:sSubPr>
                          <m:ctrlPr>
                            <a:rPr lang="en-US" sz="3600" i="1">
                              <a:solidFill>
                                <a:prstClr val="black"/>
                              </a:solidFill>
                              <a:latin typeface="Cambria Math" panose="02040503050406030204" pitchFamily="18" charset="0"/>
                              <a:ea typeface="Cambria Math" panose="02040503050406030204" pitchFamily="18" charset="0"/>
                            </a:rPr>
                          </m:ctrlPr>
                        </m:sSubPr>
                        <m:e>
                          <m:r>
                            <a:rPr lang="en-US" sz="3600" i="1">
                              <a:solidFill>
                                <a:prstClr val="black"/>
                              </a:solidFill>
                              <a:latin typeface="Cambria Math" panose="02040503050406030204" pitchFamily="18" charset="0"/>
                              <a:ea typeface="Cambria Math" panose="02040503050406030204" pitchFamily="18" charset="0"/>
                            </a:rPr>
                            <m:t>𝜏</m:t>
                          </m:r>
                        </m:e>
                        <m:sub>
                          <m:r>
                            <a:rPr lang="en-US" sz="3600" i="1">
                              <a:solidFill>
                                <a:prstClr val="black"/>
                              </a:solidFill>
                              <a:latin typeface="Cambria Math" panose="02040503050406030204" pitchFamily="18" charset="0"/>
                              <a:ea typeface="Cambria Math" panose="02040503050406030204" pitchFamily="18" charset="0"/>
                            </a:rPr>
                            <m:t>𝑚</m:t>
                          </m:r>
                        </m:sub>
                      </m:sSub>
                      <m:r>
                        <a:rPr lang="en-US" sz="3600" b="0" i="1" smtClean="0">
                          <a:solidFill>
                            <a:prstClr val="black"/>
                          </a:solidFill>
                          <a:latin typeface="Cambria Math" panose="02040503050406030204" pitchFamily="18" charset="0"/>
                          <a:ea typeface="Cambria Math" panose="02040503050406030204" pitchFamily="18" charset="0"/>
                        </a:rPr>
                        <m:t>−250</m:t>
                      </m:r>
                    </m:oMath>
                  </m:oMathPara>
                </a14:m>
                <a:endParaRPr lang="en-GB" dirty="0"/>
              </a:p>
            </p:txBody>
          </p:sp>
        </mc:Choice>
        <mc:Fallback>
          <p:sp>
            <p:nvSpPr>
              <p:cNvPr id="18" name="TextBox 17">
                <a:extLst>
                  <a:ext uri="{FF2B5EF4-FFF2-40B4-BE49-F238E27FC236}">
                    <a16:creationId xmlns:a16="http://schemas.microsoft.com/office/drawing/2014/main" id="{853FE8E6-9F9B-7D0B-8157-559803B951D2}"/>
                  </a:ext>
                </a:extLst>
              </p:cNvPr>
              <p:cNvSpPr txBox="1">
                <a:spLocks noRot="1" noChangeAspect="1" noMove="1" noResize="1" noEditPoints="1" noAdjustHandles="1" noChangeArrowheads="1" noChangeShapeType="1" noTextEdit="1"/>
              </p:cNvSpPr>
              <p:nvPr/>
            </p:nvSpPr>
            <p:spPr>
              <a:xfrm>
                <a:off x="16908198" y="8910458"/>
                <a:ext cx="4286238" cy="553998"/>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3548627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AB467F-2CAD-D5C1-7C40-F4273B4F1F8E}"/>
              </a:ext>
            </a:extLst>
          </p:cNvPr>
          <p:cNvSpPr>
            <a:spLocks noGrp="1"/>
          </p:cNvSpPr>
          <p:nvPr>
            <p:ph sz="half" idx="13"/>
          </p:nvPr>
        </p:nvSpPr>
        <p:spPr/>
        <p:txBody>
          <a:bodyPr>
            <a:normAutofit/>
          </a:bodyPr>
          <a:lstStyle/>
          <a:p>
            <a:r>
              <a:rPr lang="en-GB" b="0" i="0" dirty="0">
                <a:effectLst/>
                <a:latin typeface="Arial" panose="020B0604020202020204" pitchFamily="34" charset="0"/>
              </a:rPr>
              <a:t>A proportional–integral–derivative controller (PID controller or three-term controller) is a control loop mechanism employing feedback that is widely used in industrial control systems and a variety of other applications requiring continuously modulated control. </a:t>
            </a:r>
          </a:p>
          <a:p>
            <a:endParaRPr lang="en-GB" dirty="0">
              <a:latin typeface="Arial" panose="020B0604020202020204" pitchFamily="34" charset="0"/>
            </a:endParaRPr>
          </a:p>
          <a:p>
            <a:pPr marL="0" indent="0">
              <a:buNone/>
            </a:pPr>
            <a:endParaRPr lang="en-GB" b="0" i="0" dirty="0">
              <a:effectLst/>
              <a:latin typeface="Arial" panose="020B0604020202020204" pitchFamily="34" charset="0"/>
            </a:endParaRPr>
          </a:p>
          <a:p>
            <a:r>
              <a:rPr lang="en-GB" b="0" i="0" dirty="0">
                <a:effectLst/>
                <a:latin typeface="Arial" panose="020B0604020202020204" pitchFamily="34" charset="0"/>
              </a:rPr>
              <a:t>A PID controller continuously calculates an error value e(t) as the difference between the desired setpoint (SP) and a measured process variable (PV) and applies a correction based on proportional, integral, and derivative terms (denoted P, I, and D respectively), hence the name.</a:t>
            </a:r>
            <a:endParaRPr lang="en-GB" dirty="0"/>
          </a:p>
        </p:txBody>
      </p:sp>
      <p:sp>
        <p:nvSpPr>
          <p:cNvPr id="4" name="Title 3">
            <a:extLst>
              <a:ext uri="{FF2B5EF4-FFF2-40B4-BE49-F238E27FC236}">
                <a16:creationId xmlns:a16="http://schemas.microsoft.com/office/drawing/2014/main" id="{7277FECB-A9B7-0C1A-CB12-42E785377AE1}"/>
              </a:ext>
            </a:extLst>
          </p:cNvPr>
          <p:cNvSpPr>
            <a:spLocks noGrp="1"/>
          </p:cNvSpPr>
          <p:nvPr>
            <p:ph type="title"/>
          </p:nvPr>
        </p:nvSpPr>
        <p:spPr/>
        <p:txBody>
          <a:bodyPr/>
          <a:lstStyle/>
          <a:p>
            <a:r>
              <a:rPr lang="en-US" dirty="0"/>
              <a:t>The Choice of PID</a:t>
            </a:r>
            <a:endParaRPr lang="en-GB" dirty="0"/>
          </a:p>
        </p:txBody>
      </p:sp>
      <p:sp>
        <p:nvSpPr>
          <p:cNvPr id="5" name="Date Placeholder 4">
            <a:extLst>
              <a:ext uri="{FF2B5EF4-FFF2-40B4-BE49-F238E27FC236}">
                <a16:creationId xmlns:a16="http://schemas.microsoft.com/office/drawing/2014/main" id="{8F164819-75E9-896F-9004-6FE77D6701DC}"/>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C1D2A952-25B5-D87F-0DDA-F44FE981AF25}"/>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88C2A94F-09D3-AA02-683A-83AF308AB12C}"/>
              </a:ext>
            </a:extLst>
          </p:cNvPr>
          <p:cNvSpPr>
            <a:spLocks noGrp="1"/>
          </p:cNvSpPr>
          <p:nvPr>
            <p:ph type="sldNum" sz="quarter" idx="4"/>
          </p:nvPr>
        </p:nvSpPr>
        <p:spPr/>
        <p:txBody>
          <a:bodyPr/>
          <a:lstStyle/>
          <a:p>
            <a:fld id="{EBE3AD81-3AD4-9C46-856E-C08CF1183C60}" type="slidenum">
              <a:rPr lang="en-US" kern="0" smtClean="0">
                <a:solidFill>
                  <a:srgbClr val="222B45"/>
                </a:solidFill>
              </a:rPr>
              <a:pPr/>
              <a:t>24</a:t>
            </a:fld>
            <a:endParaRPr lang="en-US" kern="0" dirty="0">
              <a:solidFill>
                <a:srgbClr val="222B45"/>
              </a:solidFill>
            </a:endParaRPr>
          </a:p>
        </p:txBody>
      </p:sp>
      <p:sp>
        <p:nvSpPr>
          <p:cNvPr id="8" name="Text Placeholder 7">
            <a:extLst>
              <a:ext uri="{FF2B5EF4-FFF2-40B4-BE49-F238E27FC236}">
                <a16:creationId xmlns:a16="http://schemas.microsoft.com/office/drawing/2014/main" id="{B978ACD8-EBCA-202A-4077-E657C0971243}"/>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endParaRPr lang="en-GB" dirty="0"/>
          </a:p>
        </p:txBody>
      </p:sp>
      <p:pic>
        <p:nvPicPr>
          <p:cNvPr id="16" name="Picture 15">
            <a:extLst>
              <a:ext uri="{FF2B5EF4-FFF2-40B4-BE49-F238E27FC236}">
                <a16:creationId xmlns:a16="http://schemas.microsoft.com/office/drawing/2014/main" id="{31D72202-6072-ECA5-BE07-FC8F31ED49C9}"/>
              </a:ext>
            </a:extLst>
          </p:cNvPr>
          <p:cNvPicPr>
            <a:picLocks noChangeAspect="1"/>
          </p:cNvPicPr>
          <p:nvPr/>
        </p:nvPicPr>
        <p:blipFill rotWithShape="1">
          <a:blip r:embed="rId2"/>
          <a:srcRect l="70417" t="41111" r="20000" b="54445"/>
          <a:stretch/>
        </p:blipFill>
        <p:spPr>
          <a:xfrm>
            <a:off x="6277848" y="6858794"/>
            <a:ext cx="5911771" cy="1542201"/>
          </a:xfrm>
          <a:prstGeom prst="rect">
            <a:avLst/>
          </a:prstGeom>
        </p:spPr>
      </p:pic>
      <p:pic>
        <p:nvPicPr>
          <p:cNvPr id="18" name="Picture 17">
            <a:extLst>
              <a:ext uri="{FF2B5EF4-FFF2-40B4-BE49-F238E27FC236}">
                <a16:creationId xmlns:a16="http://schemas.microsoft.com/office/drawing/2014/main" id="{80FD87C7-E6CF-F592-78DD-EC1C7393AA7B}"/>
              </a:ext>
            </a:extLst>
          </p:cNvPr>
          <p:cNvPicPr>
            <a:picLocks noChangeAspect="1"/>
          </p:cNvPicPr>
          <p:nvPr/>
        </p:nvPicPr>
        <p:blipFill rotWithShape="1">
          <a:blip r:embed="rId3"/>
          <a:srcRect l="65416" t="30741" r="14584" b="62592"/>
          <a:stretch/>
        </p:blipFill>
        <p:spPr>
          <a:xfrm>
            <a:off x="4854137" y="7928267"/>
            <a:ext cx="9662155" cy="1811654"/>
          </a:xfrm>
          <a:prstGeom prst="rect">
            <a:avLst/>
          </a:prstGeom>
        </p:spPr>
      </p:pic>
      <p:pic>
        <p:nvPicPr>
          <p:cNvPr id="20" name="Picture 19">
            <a:extLst>
              <a:ext uri="{FF2B5EF4-FFF2-40B4-BE49-F238E27FC236}">
                <a16:creationId xmlns:a16="http://schemas.microsoft.com/office/drawing/2014/main" id="{FAA9979E-9441-C62A-ED45-F87A769F3579}"/>
              </a:ext>
            </a:extLst>
          </p:cNvPr>
          <p:cNvPicPr>
            <a:picLocks noChangeAspect="1"/>
          </p:cNvPicPr>
          <p:nvPr/>
        </p:nvPicPr>
        <p:blipFill rotWithShape="1">
          <a:blip r:embed="rId4"/>
          <a:srcRect l="62723" t="38148" r="12500" b="55185"/>
          <a:stretch/>
        </p:blipFill>
        <p:spPr>
          <a:xfrm>
            <a:off x="4268740" y="10046494"/>
            <a:ext cx="10321356" cy="1562100"/>
          </a:xfrm>
          <a:prstGeom prst="rect">
            <a:avLst/>
          </a:prstGeom>
        </p:spPr>
      </p:pic>
      <p:sp>
        <p:nvSpPr>
          <p:cNvPr id="9" name="Content Placeholder 8">
            <a:extLst>
              <a:ext uri="{FF2B5EF4-FFF2-40B4-BE49-F238E27FC236}">
                <a16:creationId xmlns:a16="http://schemas.microsoft.com/office/drawing/2014/main" id="{D2406554-5391-AE1F-29EF-6D5E89B84685}"/>
              </a:ext>
            </a:extLst>
          </p:cNvPr>
          <p:cNvSpPr>
            <a:spLocks noGrp="1"/>
          </p:cNvSpPr>
          <p:nvPr>
            <p:ph sz="half" idx="1"/>
          </p:nvPr>
        </p:nvSpPr>
        <p:spPr/>
        <p:txBody>
          <a:bodyPr/>
          <a:lstStyle/>
          <a:p>
            <a:endParaRPr lang="en-GB" dirty="0"/>
          </a:p>
        </p:txBody>
      </p:sp>
      <p:grpSp>
        <p:nvGrpSpPr>
          <p:cNvPr id="15" name="Group 14">
            <a:extLst>
              <a:ext uri="{FF2B5EF4-FFF2-40B4-BE49-F238E27FC236}">
                <a16:creationId xmlns:a16="http://schemas.microsoft.com/office/drawing/2014/main" id="{394C48BC-4627-724A-BBA2-E51C83C441E1}"/>
              </a:ext>
            </a:extLst>
          </p:cNvPr>
          <p:cNvGrpSpPr/>
          <p:nvPr/>
        </p:nvGrpSpPr>
        <p:grpSpPr>
          <a:xfrm>
            <a:off x="4365544" y="2354374"/>
            <a:ext cx="10009111" cy="4994503"/>
            <a:chOff x="1540366" y="1373003"/>
            <a:chExt cx="7165484" cy="3222512"/>
          </a:xfrm>
        </p:grpSpPr>
        <p:pic>
          <p:nvPicPr>
            <p:cNvPr id="17" name="Picture 16">
              <a:extLst>
                <a:ext uri="{FF2B5EF4-FFF2-40B4-BE49-F238E27FC236}">
                  <a16:creationId xmlns:a16="http://schemas.microsoft.com/office/drawing/2014/main" id="{72320071-340F-9159-0A69-EF3DEF9504D9}"/>
                </a:ext>
              </a:extLst>
            </p:cNvPr>
            <p:cNvPicPr>
              <a:picLocks noChangeAspect="1"/>
            </p:cNvPicPr>
            <p:nvPr/>
          </p:nvPicPr>
          <p:blipFill>
            <a:blip r:embed="rId5"/>
            <a:stretch>
              <a:fillRect/>
            </a:stretch>
          </p:blipFill>
          <p:spPr>
            <a:xfrm>
              <a:off x="1540366" y="1373003"/>
              <a:ext cx="7165484" cy="2543818"/>
            </a:xfrm>
            <a:prstGeom prst="rect">
              <a:avLst/>
            </a:prstGeom>
          </p:spPr>
        </p:pic>
        <p:sp>
          <p:nvSpPr>
            <p:cNvPr id="19" name="TextBox 18">
              <a:extLst>
                <a:ext uri="{FF2B5EF4-FFF2-40B4-BE49-F238E27FC236}">
                  <a16:creationId xmlns:a16="http://schemas.microsoft.com/office/drawing/2014/main" id="{F98040DE-E37D-6216-FCE1-6CD04808A4E9}"/>
                </a:ext>
              </a:extLst>
            </p:cNvPr>
            <p:cNvSpPr txBox="1"/>
            <p:nvPr/>
          </p:nvSpPr>
          <p:spPr>
            <a:xfrm>
              <a:off x="1540366" y="4133850"/>
              <a:ext cx="7165484" cy="461665"/>
            </a:xfrm>
            <a:prstGeom prst="rect">
              <a:avLst/>
            </a:prstGeom>
            <a:noFill/>
          </p:spPr>
          <p:txBody>
            <a:bodyPr wrap="square" rtlCol="0">
              <a:spAutoFit/>
            </a:bodyPr>
            <a:lstStyle/>
            <a:p>
              <a:pPr algn="ctr"/>
              <a:r>
                <a:rPr lang="en-US" sz="2400" dirty="0">
                  <a:solidFill>
                    <a:prstClr val="black"/>
                  </a:solidFill>
                  <a:latin typeface="Lato" panose="020F0502020204030203" pitchFamily="34" charset="0"/>
                  <a:ea typeface="Lato" panose="020F0502020204030203" pitchFamily="34" charset="0"/>
                  <a:cs typeface="Lato" panose="020F0502020204030203" pitchFamily="34" charset="0"/>
                </a:rPr>
                <a:t>PID Feedback Diagram[17]</a:t>
              </a:r>
              <a:endParaRPr lang="en-GB" sz="24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120080118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945060-BBA6-EAB6-FB37-138EFE80F9B8}"/>
              </a:ext>
            </a:extLst>
          </p:cNvPr>
          <p:cNvSpPr>
            <a:spLocks noGrp="1"/>
          </p:cNvSpPr>
          <p:nvPr>
            <p:ph sz="half" idx="13"/>
          </p:nvPr>
        </p:nvSpPr>
        <p:spPr>
          <a:xfrm>
            <a:off x="4268740" y="7426709"/>
            <a:ext cx="9192226" cy="9576932"/>
          </a:xfrm>
        </p:spPr>
        <p:txBody>
          <a:bodyPr/>
          <a:lstStyle/>
          <a:p>
            <a:r>
              <a:rPr lang="en-US" dirty="0"/>
              <a:t>Kangaroo:</a:t>
            </a:r>
            <a:endParaRPr lang="en-GB" dirty="0"/>
          </a:p>
        </p:txBody>
      </p:sp>
      <p:sp>
        <p:nvSpPr>
          <p:cNvPr id="4" name="Title 3">
            <a:extLst>
              <a:ext uri="{FF2B5EF4-FFF2-40B4-BE49-F238E27FC236}">
                <a16:creationId xmlns:a16="http://schemas.microsoft.com/office/drawing/2014/main" id="{C9647DE8-E9C2-D607-DA35-0560404F2CC6}"/>
              </a:ext>
            </a:extLst>
          </p:cNvPr>
          <p:cNvSpPr>
            <a:spLocks noGrp="1"/>
          </p:cNvSpPr>
          <p:nvPr>
            <p:ph type="title"/>
          </p:nvPr>
        </p:nvSpPr>
        <p:spPr/>
        <p:txBody>
          <a:bodyPr/>
          <a:lstStyle/>
          <a:p>
            <a:r>
              <a:rPr lang="en-US" dirty="0"/>
              <a:t>SIMULINK Models</a:t>
            </a:r>
            <a:endParaRPr lang="en-GB" dirty="0"/>
          </a:p>
        </p:txBody>
      </p:sp>
      <p:sp>
        <p:nvSpPr>
          <p:cNvPr id="5" name="Date Placeholder 4">
            <a:extLst>
              <a:ext uri="{FF2B5EF4-FFF2-40B4-BE49-F238E27FC236}">
                <a16:creationId xmlns:a16="http://schemas.microsoft.com/office/drawing/2014/main" id="{3EB6B26C-318E-D497-7B46-7D7E0CDDD854}"/>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1ECF30F4-A743-0CDF-25FE-31EAE9463FA2}"/>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6D556EF3-00CB-00BC-ACDA-62C832FBA2F7}"/>
              </a:ext>
            </a:extLst>
          </p:cNvPr>
          <p:cNvSpPr>
            <a:spLocks noGrp="1"/>
          </p:cNvSpPr>
          <p:nvPr>
            <p:ph type="sldNum" sz="quarter" idx="4"/>
          </p:nvPr>
        </p:nvSpPr>
        <p:spPr/>
        <p:txBody>
          <a:bodyPr/>
          <a:lstStyle/>
          <a:p>
            <a:fld id="{EBE3AD81-3AD4-9C46-856E-C08CF1183C60}" type="slidenum">
              <a:rPr lang="en-US" kern="0" smtClean="0">
                <a:solidFill>
                  <a:srgbClr val="222B45"/>
                </a:solidFill>
              </a:rPr>
              <a:pPr/>
              <a:t>25</a:t>
            </a:fld>
            <a:endParaRPr lang="en-US" kern="0" dirty="0">
              <a:solidFill>
                <a:srgbClr val="222B45"/>
              </a:solidFill>
            </a:endParaRPr>
          </a:p>
        </p:txBody>
      </p:sp>
      <p:sp>
        <p:nvSpPr>
          <p:cNvPr id="8" name="Text Placeholder 7">
            <a:extLst>
              <a:ext uri="{FF2B5EF4-FFF2-40B4-BE49-F238E27FC236}">
                <a16:creationId xmlns:a16="http://schemas.microsoft.com/office/drawing/2014/main" id="{4EC13FF1-BF49-F8EC-68FD-D98DED6B6CE4}"/>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sp>
        <p:nvSpPr>
          <p:cNvPr id="12" name="Content Placeholder 11">
            <a:extLst>
              <a:ext uri="{FF2B5EF4-FFF2-40B4-BE49-F238E27FC236}">
                <a16:creationId xmlns:a16="http://schemas.microsoft.com/office/drawing/2014/main" id="{5E20775C-31BE-AA7E-6BA7-79C174E3365E}"/>
              </a:ext>
            </a:extLst>
          </p:cNvPr>
          <p:cNvSpPr>
            <a:spLocks noGrp="1"/>
          </p:cNvSpPr>
          <p:nvPr>
            <p:ph sz="half" idx="1"/>
          </p:nvPr>
        </p:nvSpPr>
        <p:spPr>
          <a:xfrm>
            <a:off x="4365545" y="2610323"/>
            <a:ext cx="9192226" cy="3867471"/>
          </a:xfrm>
        </p:spPr>
        <p:txBody>
          <a:bodyPr/>
          <a:lstStyle/>
          <a:p>
            <a:r>
              <a:rPr lang="en-US" dirty="0"/>
              <a:t>Cheetah:</a:t>
            </a:r>
            <a:endParaRPr lang="en-GB" dirty="0"/>
          </a:p>
        </p:txBody>
      </p:sp>
      <p:pic>
        <p:nvPicPr>
          <p:cNvPr id="16" name="Picture 15">
            <a:extLst>
              <a:ext uri="{FF2B5EF4-FFF2-40B4-BE49-F238E27FC236}">
                <a16:creationId xmlns:a16="http://schemas.microsoft.com/office/drawing/2014/main" id="{08BC4785-9AFA-40DD-72AD-5A0AB321D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5619" y="3206462"/>
            <a:ext cx="11120158" cy="3652332"/>
          </a:xfrm>
          <a:prstGeom prst="rect">
            <a:avLst/>
          </a:prstGeom>
        </p:spPr>
      </p:pic>
      <p:pic>
        <p:nvPicPr>
          <p:cNvPr id="18" name="Picture 17">
            <a:extLst>
              <a:ext uri="{FF2B5EF4-FFF2-40B4-BE49-F238E27FC236}">
                <a16:creationId xmlns:a16="http://schemas.microsoft.com/office/drawing/2014/main" id="{D5213EBB-0BF0-B778-5D6E-CA65234CE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664" y="8142123"/>
            <a:ext cx="10728113" cy="3218434"/>
          </a:xfrm>
          <a:prstGeom prst="rect">
            <a:avLst/>
          </a:prstGeom>
        </p:spPr>
      </p:pic>
    </p:spTree>
    <p:extLst>
      <p:ext uri="{BB962C8B-B14F-4D97-AF65-F5344CB8AC3E}">
        <p14:creationId xmlns:p14="http://schemas.microsoft.com/office/powerpoint/2010/main" val="297976326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73F9EC-C30B-9FBD-5F6C-6B27A201D65E}"/>
              </a:ext>
            </a:extLst>
          </p:cNvPr>
          <p:cNvSpPr>
            <a:spLocks noGrp="1"/>
          </p:cNvSpPr>
          <p:nvPr>
            <p:ph sz="half" idx="1"/>
          </p:nvPr>
        </p:nvSpPr>
        <p:spPr/>
        <p:txBody>
          <a:bodyPr/>
          <a:lstStyle/>
          <a:p>
            <a:r>
              <a:rPr lang="en-US" dirty="0"/>
              <a:t>Actuator: </a:t>
            </a:r>
            <a:r>
              <a:rPr lang="en-GB" b="0" i="0" dirty="0">
                <a:effectLst/>
                <a:latin typeface="Arial" panose="020B0604020202020204" pitchFamily="34" charset="0"/>
              </a:rPr>
              <a:t>The motor used is the SG775125000-20K DC Geared Motor</a:t>
            </a:r>
            <a:endParaRPr lang="en-US" dirty="0"/>
          </a:p>
          <a:p>
            <a:r>
              <a:rPr lang="en-US" dirty="0"/>
              <a:t>Torque:  1.03 </a:t>
            </a:r>
            <a:r>
              <a:rPr lang="en-US" dirty="0" err="1"/>
              <a:t>N.m</a:t>
            </a:r>
            <a:endParaRPr lang="en-US" dirty="0"/>
          </a:p>
          <a:p>
            <a:r>
              <a:rPr lang="en-US" dirty="0"/>
              <a:t>Speed: 250 rpm</a:t>
            </a:r>
            <a:endParaRPr lang="en-GB" dirty="0"/>
          </a:p>
        </p:txBody>
      </p:sp>
      <p:sp>
        <p:nvSpPr>
          <p:cNvPr id="4" name="Title 3">
            <a:extLst>
              <a:ext uri="{FF2B5EF4-FFF2-40B4-BE49-F238E27FC236}">
                <a16:creationId xmlns:a16="http://schemas.microsoft.com/office/drawing/2014/main" id="{E1A056AB-0010-9E41-C185-26FB8A2BCFE4}"/>
              </a:ext>
            </a:extLst>
          </p:cNvPr>
          <p:cNvSpPr>
            <a:spLocks noGrp="1"/>
          </p:cNvSpPr>
          <p:nvPr>
            <p:ph type="title"/>
          </p:nvPr>
        </p:nvSpPr>
        <p:spPr/>
        <p:txBody>
          <a:bodyPr/>
          <a:lstStyle/>
          <a:p>
            <a:r>
              <a:rPr lang="en-GB" dirty="0"/>
              <a:t>Force Control Hardware</a:t>
            </a:r>
          </a:p>
        </p:txBody>
      </p:sp>
      <p:sp>
        <p:nvSpPr>
          <p:cNvPr id="5" name="Date Placeholder 4">
            <a:extLst>
              <a:ext uri="{FF2B5EF4-FFF2-40B4-BE49-F238E27FC236}">
                <a16:creationId xmlns:a16="http://schemas.microsoft.com/office/drawing/2014/main" id="{AD7432AC-DB09-0BD5-3A6F-4D03A9B45E0A}"/>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969A559D-6665-BDE3-0F3D-8AE84DB2D695}"/>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003A6323-5963-CBB7-281E-6203686E6385}"/>
              </a:ext>
            </a:extLst>
          </p:cNvPr>
          <p:cNvSpPr>
            <a:spLocks noGrp="1"/>
          </p:cNvSpPr>
          <p:nvPr>
            <p:ph type="sldNum" sz="quarter" idx="4"/>
          </p:nvPr>
        </p:nvSpPr>
        <p:spPr/>
        <p:txBody>
          <a:bodyPr/>
          <a:lstStyle/>
          <a:p>
            <a:fld id="{EBE3AD81-3AD4-9C46-856E-C08CF1183C60}" type="slidenum">
              <a:rPr lang="en-US" kern="0" smtClean="0">
                <a:solidFill>
                  <a:srgbClr val="222B45"/>
                </a:solidFill>
              </a:rPr>
              <a:pPr/>
              <a:t>26</a:t>
            </a:fld>
            <a:endParaRPr lang="en-US" kern="0" dirty="0">
              <a:solidFill>
                <a:srgbClr val="222B45"/>
              </a:solidFill>
            </a:endParaRPr>
          </a:p>
        </p:txBody>
      </p:sp>
      <p:sp>
        <p:nvSpPr>
          <p:cNvPr id="8" name="Text Placeholder 7">
            <a:extLst>
              <a:ext uri="{FF2B5EF4-FFF2-40B4-BE49-F238E27FC236}">
                <a16:creationId xmlns:a16="http://schemas.microsoft.com/office/drawing/2014/main" id="{347B5392-DD98-96AF-A14E-8A79E14A3935}"/>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p:txBody>
      </p:sp>
      <p:sp>
        <p:nvSpPr>
          <p:cNvPr id="12" name="TextBox 11">
            <a:extLst>
              <a:ext uri="{FF2B5EF4-FFF2-40B4-BE49-F238E27FC236}">
                <a16:creationId xmlns:a16="http://schemas.microsoft.com/office/drawing/2014/main" id="{3809AB40-5D7B-FD3B-1B18-2A17E0271154}"/>
              </a:ext>
            </a:extLst>
          </p:cNvPr>
          <p:cNvSpPr txBox="1"/>
          <p:nvPr/>
        </p:nvSpPr>
        <p:spPr>
          <a:xfrm>
            <a:off x="13595731" y="2610322"/>
            <a:ext cx="10410706" cy="3970318"/>
          </a:xfrm>
          <a:prstGeom prst="rect">
            <a:avLst/>
          </a:prstGeom>
          <a:noFill/>
        </p:spPr>
        <p:txBody>
          <a:bodyPr wrap="square" rtlCol="0">
            <a:spAutoFit/>
          </a:bodyPr>
          <a:lstStyle/>
          <a:p>
            <a:r>
              <a:rPr lang="en-US" sz="3600" dirty="0">
                <a:latin typeface="Lato" panose="020F0502020204030203" pitchFamily="34" charset="0"/>
                <a:ea typeface="Lato" panose="020F0502020204030203" pitchFamily="34" charset="0"/>
                <a:cs typeface="Lato" panose="020F0502020204030203" pitchFamily="34" charset="0"/>
              </a:rPr>
              <a:t>Motor Driver:  </a:t>
            </a:r>
            <a:r>
              <a:rPr lang="en-GB" sz="3600" b="0" i="0" dirty="0">
                <a:effectLst/>
                <a:latin typeface="Arial" panose="020B0604020202020204" pitchFamily="34" charset="0"/>
              </a:rPr>
              <a:t>The motor driver used was </a:t>
            </a:r>
            <a:r>
              <a:rPr lang="en-GB" sz="3600" b="0" i="0" dirty="0" err="1">
                <a:effectLst/>
                <a:latin typeface="Arial" panose="020B0604020202020204" pitchFamily="34" charset="0"/>
              </a:rPr>
              <a:t>Cytron</a:t>
            </a:r>
            <a:r>
              <a:rPr lang="en-GB" sz="3600" b="0" i="0" dirty="0">
                <a:effectLst/>
                <a:latin typeface="Arial" panose="020B0604020202020204" pitchFamily="34" charset="0"/>
              </a:rPr>
              <a:t> 10Amp 7V-30V DC Motor Driver. </a:t>
            </a:r>
            <a:br>
              <a:rPr lang="en-GB" sz="3600" dirty="0"/>
            </a:br>
            <a:r>
              <a:rPr lang="en-GB" sz="3600" b="0" i="0" dirty="0">
                <a:effectLst/>
                <a:latin typeface="Arial" panose="020B0604020202020204" pitchFamily="34" charset="0"/>
              </a:rPr>
              <a:t>• Bi-directional control for DC motor.</a:t>
            </a:r>
            <a:br>
              <a:rPr lang="en-GB" sz="3600" dirty="0"/>
            </a:br>
            <a:r>
              <a:rPr lang="en-GB" sz="3600" b="0" i="0" dirty="0">
                <a:effectLst/>
                <a:latin typeface="Arial" panose="020B0604020202020204" pitchFamily="34" charset="0"/>
              </a:rPr>
              <a:t>• Support motor voltage ranges from 7V to 30V.</a:t>
            </a:r>
            <a:br>
              <a:rPr lang="en-GB" sz="3600" dirty="0"/>
            </a:br>
            <a:r>
              <a:rPr lang="en-GB" sz="3600" b="0" i="0" dirty="0">
                <a:effectLst/>
                <a:latin typeface="Arial" panose="020B0604020202020204" pitchFamily="34" charset="0"/>
              </a:rPr>
              <a:t>• Maximum current up to 10A continuous and 30A peak (10 seconds). 3.3V and 5V logic</a:t>
            </a:r>
            <a:br>
              <a:rPr lang="en-GB" sz="3600" dirty="0"/>
            </a:br>
            <a:r>
              <a:rPr lang="en-GB" sz="3600" b="0" i="0" dirty="0">
                <a:effectLst/>
                <a:latin typeface="Arial" panose="020B0604020202020204" pitchFamily="34" charset="0"/>
              </a:rPr>
              <a:t>level input.</a:t>
            </a:r>
            <a:endParaRPr lang="en-GB" sz="3600" dirty="0">
              <a:latin typeface="Lato" panose="020F0502020204030203" pitchFamily="34" charset="0"/>
              <a:ea typeface="Lato" panose="020F0502020204030203" pitchFamily="34" charset="0"/>
              <a:cs typeface="Lato" panose="020F0502020204030203" pitchFamily="34" charset="0"/>
            </a:endParaRPr>
          </a:p>
        </p:txBody>
      </p:sp>
      <p:grpSp>
        <p:nvGrpSpPr>
          <p:cNvPr id="13" name="Group 12">
            <a:extLst>
              <a:ext uri="{FF2B5EF4-FFF2-40B4-BE49-F238E27FC236}">
                <a16:creationId xmlns:a16="http://schemas.microsoft.com/office/drawing/2014/main" id="{7F483F06-FD0B-5848-B1B2-057AAD8EF086}"/>
              </a:ext>
            </a:extLst>
          </p:cNvPr>
          <p:cNvGrpSpPr/>
          <p:nvPr/>
        </p:nvGrpSpPr>
        <p:grpSpPr>
          <a:xfrm>
            <a:off x="5714645" y="5418334"/>
            <a:ext cx="5334641" cy="6317928"/>
            <a:chOff x="4048125" y="1142999"/>
            <a:chExt cx="3390900" cy="3814466"/>
          </a:xfrm>
        </p:grpSpPr>
        <p:pic>
          <p:nvPicPr>
            <p:cNvPr id="15" name="Picture 14">
              <a:extLst>
                <a:ext uri="{FF2B5EF4-FFF2-40B4-BE49-F238E27FC236}">
                  <a16:creationId xmlns:a16="http://schemas.microsoft.com/office/drawing/2014/main" id="{BDF2B834-BAF5-C286-78B8-3249E3E3747A}"/>
                </a:ext>
              </a:extLst>
            </p:cNvPr>
            <p:cNvPicPr>
              <a:picLocks noChangeAspect="1"/>
            </p:cNvPicPr>
            <p:nvPr/>
          </p:nvPicPr>
          <p:blipFill>
            <a:blip r:embed="rId2"/>
            <a:stretch>
              <a:fillRect/>
            </a:stretch>
          </p:blipFill>
          <p:spPr>
            <a:xfrm>
              <a:off x="4076700" y="1142999"/>
              <a:ext cx="3228975" cy="3228975"/>
            </a:xfrm>
            <a:prstGeom prst="rect">
              <a:avLst/>
            </a:prstGeom>
          </p:spPr>
        </p:pic>
        <p:sp>
          <p:nvSpPr>
            <p:cNvPr id="16" name="TextBox 15">
              <a:extLst>
                <a:ext uri="{FF2B5EF4-FFF2-40B4-BE49-F238E27FC236}">
                  <a16:creationId xmlns:a16="http://schemas.microsoft.com/office/drawing/2014/main" id="{F0E2A3CF-67FB-9EA4-EF09-0BF4317A81E1}"/>
                </a:ext>
              </a:extLst>
            </p:cNvPr>
            <p:cNvSpPr txBox="1"/>
            <p:nvPr/>
          </p:nvSpPr>
          <p:spPr>
            <a:xfrm>
              <a:off x="4048125" y="4495800"/>
              <a:ext cx="3390900" cy="461665"/>
            </a:xfrm>
            <a:prstGeom prst="rect">
              <a:avLst/>
            </a:prstGeom>
            <a:noFill/>
          </p:spPr>
          <p:txBody>
            <a:bodyPr wrap="square" rtlCol="0">
              <a:spAutoFit/>
            </a:bodyPr>
            <a:lstStyle/>
            <a:p>
              <a:pPr algn="ctr"/>
              <a:r>
                <a:rPr lang="en-US" sz="2400" dirty="0">
                  <a:solidFill>
                    <a:prstClr val="black"/>
                  </a:solidFill>
                  <a:latin typeface="Lato" panose="020F0502020204030203" pitchFamily="34" charset="0"/>
                  <a:ea typeface="Lato" panose="020F0502020204030203" pitchFamily="34" charset="0"/>
                  <a:cs typeface="Lato" panose="020F0502020204030203" pitchFamily="34" charset="0"/>
                </a:rPr>
                <a:t>SG-20K Motor[16]</a:t>
              </a:r>
              <a:endParaRPr lang="en-GB" sz="24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p:grpSp>
        <p:nvGrpSpPr>
          <p:cNvPr id="17" name="Group 16">
            <a:extLst>
              <a:ext uri="{FF2B5EF4-FFF2-40B4-BE49-F238E27FC236}">
                <a16:creationId xmlns:a16="http://schemas.microsoft.com/office/drawing/2014/main" id="{971E90F8-54D5-1106-280C-F664809574E7}"/>
              </a:ext>
            </a:extLst>
          </p:cNvPr>
          <p:cNvGrpSpPr/>
          <p:nvPr/>
        </p:nvGrpSpPr>
        <p:grpSpPr>
          <a:xfrm>
            <a:off x="14065925" y="6846141"/>
            <a:ext cx="9372600" cy="6596020"/>
            <a:chOff x="3765185" y="2219325"/>
            <a:chExt cx="4246318" cy="2598956"/>
          </a:xfrm>
        </p:grpSpPr>
        <p:pic>
          <p:nvPicPr>
            <p:cNvPr id="18" name="Picture 17">
              <a:extLst>
                <a:ext uri="{FF2B5EF4-FFF2-40B4-BE49-F238E27FC236}">
                  <a16:creationId xmlns:a16="http://schemas.microsoft.com/office/drawing/2014/main" id="{AA4AB3A1-4774-C79B-DAED-B8FFB3A35128}"/>
                </a:ext>
              </a:extLst>
            </p:cNvPr>
            <p:cNvPicPr>
              <a:picLocks noChangeAspect="1"/>
            </p:cNvPicPr>
            <p:nvPr/>
          </p:nvPicPr>
          <p:blipFill rotWithShape="1">
            <a:blip r:embed="rId3"/>
            <a:srcRect t="26839" b="23589"/>
            <a:stretch/>
          </p:blipFill>
          <p:spPr>
            <a:xfrm>
              <a:off x="3765185" y="2219325"/>
              <a:ext cx="4246318" cy="2105025"/>
            </a:xfrm>
            <a:prstGeom prst="rect">
              <a:avLst/>
            </a:prstGeom>
          </p:spPr>
        </p:pic>
        <p:sp>
          <p:nvSpPr>
            <p:cNvPr id="19" name="TextBox 18">
              <a:extLst>
                <a:ext uri="{FF2B5EF4-FFF2-40B4-BE49-F238E27FC236}">
                  <a16:creationId xmlns:a16="http://schemas.microsoft.com/office/drawing/2014/main" id="{7B07ECDF-EADE-0834-B74F-30770A80A6EA}"/>
                </a:ext>
              </a:extLst>
            </p:cNvPr>
            <p:cNvSpPr txBox="1"/>
            <p:nvPr/>
          </p:nvSpPr>
          <p:spPr>
            <a:xfrm>
              <a:off x="4097644" y="4171950"/>
              <a:ext cx="358140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a:ln>
                    <a:noFill/>
                  </a:ln>
                  <a:solidFill>
                    <a:prstClr val="black"/>
                  </a:solidFill>
                  <a:effectLst/>
                  <a:uLnTx/>
                  <a:uFillTx/>
                  <a:latin typeface="Arial" panose="020B0604020202020204" pitchFamily="34" charset="0"/>
                </a:rPr>
                <a:t>Cytron</a:t>
              </a:r>
              <a:r>
                <a:rPr kumimoji="0" lang="en-GB" sz="1800" b="0" i="0" u="none" strike="noStrike" kern="0" cap="none" spc="0" normalizeH="0" baseline="0" noProof="0" dirty="0">
                  <a:ln>
                    <a:noFill/>
                  </a:ln>
                  <a:solidFill>
                    <a:prstClr val="black"/>
                  </a:solidFill>
                  <a:effectLst/>
                  <a:uLnTx/>
                  <a:uFillTx/>
                  <a:latin typeface="Arial" panose="020B0604020202020204" pitchFamily="34" charset="0"/>
                </a:rPr>
                <a:t> 10Amp 7V-30V DC Motor Driver[18]</a:t>
              </a:r>
              <a:endParaRPr kumimoji="0" lang="en-GB"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412634921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F3A590-A6B9-1845-CD2D-23C623030EE2}"/>
              </a:ext>
            </a:extLst>
          </p:cNvPr>
          <p:cNvSpPr>
            <a:spLocks noGrp="1"/>
          </p:cNvSpPr>
          <p:nvPr>
            <p:ph sz="half" idx="1"/>
          </p:nvPr>
        </p:nvSpPr>
        <p:spPr/>
        <p:txBody>
          <a:bodyPr>
            <a:normAutofit fontScale="92500"/>
          </a:bodyPr>
          <a:lstStyle/>
          <a:p>
            <a:r>
              <a:rPr lang="en-GB" dirty="0">
                <a:latin typeface="Arial" panose="020B0604020202020204" pitchFamily="34" charset="0"/>
              </a:rPr>
              <a:t>M</a:t>
            </a:r>
            <a:r>
              <a:rPr lang="en-GB" b="0" i="0" dirty="0">
                <a:effectLst/>
                <a:latin typeface="Arial" panose="020B0604020202020204" pitchFamily="34" charset="0"/>
              </a:rPr>
              <a:t>icrocontroller: The microcontroller used is Arduino UNO REV3. The Arduino UNO is an open-source microcontroller board based on the Microchip ATmega328P microcontroller and developed by Arduino.cc.</a:t>
            </a:r>
          </a:p>
          <a:p>
            <a:pPr algn="l"/>
            <a:r>
              <a:rPr lang="en-GB" b="0" i="0" dirty="0">
                <a:solidFill>
                  <a:srgbClr val="5D6879"/>
                </a:solidFill>
                <a:effectLst/>
                <a:latin typeface="Arial" panose="020B0604020202020204" pitchFamily="34" charset="0"/>
              </a:rPr>
              <a:t>Microcontroller: Microchip ATmega328P[7]</a:t>
            </a:r>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 Operating Voltage: 5 Volts</a:t>
            </a:r>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 Input Voltage: 7 to 20 Volts</a:t>
            </a:r>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 Digital I/O Pins: 14 (of which 6 can provide PWM output)</a:t>
            </a:r>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 PWM Pins: 6 (Pin numbers 3, 5, 6, 9, 10 and 11)</a:t>
            </a:r>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 UART: 1</a:t>
            </a:r>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 I2C: 1</a:t>
            </a:r>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 SPI: 1</a:t>
            </a:r>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 Analog Input Pins: 6</a:t>
            </a:r>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 DC Current per I/O Pin: 20 mA</a:t>
            </a:r>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 DC Current for 3.3V Pin: 50 mA</a:t>
            </a:r>
            <a:endParaRPr lang="en-GB" b="0" i="0" dirty="0">
              <a:solidFill>
                <a:srgbClr val="5D6879"/>
              </a:solidFill>
              <a:effectLst/>
              <a:latin typeface="Lato" panose="020F0502020204030203" pitchFamily="34" charset="0"/>
            </a:endParaRPr>
          </a:p>
        </p:txBody>
      </p:sp>
      <p:sp>
        <p:nvSpPr>
          <p:cNvPr id="4" name="Title 3">
            <a:extLst>
              <a:ext uri="{FF2B5EF4-FFF2-40B4-BE49-F238E27FC236}">
                <a16:creationId xmlns:a16="http://schemas.microsoft.com/office/drawing/2014/main" id="{39DD5374-C075-474C-7600-98E4E7455C65}"/>
              </a:ext>
            </a:extLst>
          </p:cNvPr>
          <p:cNvSpPr>
            <a:spLocks noGrp="1"/>
          </p:cNvSpPr>
          <p:nvPr>
            <p:ph type="title"/>
          </p:nvPr>
        </p:nvSpPr>
        <p:spPr/>
        <p:txBody>
          <a:bodyPr/>
          <a:lstStyle/>
          <a:p>
            <a:r>
              <a:rPr lang="en-GB" dirty="0"/>
              <a:t>Force Control Hardware</a:t>
            </a:r>
          </a:p>
        </p:txBody>
      </p:sp>
      <p:sp>
        <p:nvSpPr>
          <p:cNvPr id="5" name="Date Placeholder 4">
            <a:extLst>
              <a:ext uri="{FF2B5EF4-FFF2-40B4-BE49-F238E27FC236}">
                <a16:creationId xmlns:a16="http://schemas.microsoft.com/office/drawing/2014/main" id="{35820282-165C-6F35-C2A7-859B855AB50D}"/>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FCD8C8CC-3B4E-E004-5FD4-01CD210AB9F4}"/>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693B12DF-A3EF-8966-5F57-326BA4A3B6B7}"/>
              </a:ext>
            </a:extLst>
          </p:cNvPr>
          <p:cNvSpPr>
            <a:spLocks noGrp="1"/>
          </p:cNvSpPr>
          <p:nvPr>
            <p:ph type="sldNum" sz="quarter" idx="4"/>
          </p:nvPr>
        </p:nvSpPr>
        <p:spPr/>
        <p:txBody>
          <a:bodyPr/>
          <a:lstStyle/>
          <a:p>
            <a:fld id="{EBE3AD81-3AD4-9C46-856E-C08CF1183C60}" type="slidenum">
              <a:rPr lang="en-US" kern="0" smtClean="0">
                <a:solidFill>
                  <a:srgbClr val="222B45"/>
                </a:solidFill>
              </a:rPr>
              <a:pPr/>
              <a:t>27</a:t>
            </a:fld>
            <a:endParaRPr lang="en-US" kern="0" dirty="0">
              <a:solidFill>
                <a:srgbClr val="222B45"/>
              </a:solidFill>
            </a:endParaRPr>
          </a:p>
        </p:txBody>
      </p:sp>
      <p:sp>
        <p:nvSpPr>
          <p:cNvPr id="8" name="Text Placeholder 7">
            <a:extLst>
              <a:ext uri="{FF2B5EF4-FFF2-40B4-BE49-F238E27FC236}">
                <a16:creationId xmlns:a16="http://schemas.microsoft.com/office/drawing/2014/main" id="{E81C38AF-9FE4-055F-D3C0-C93EA9C7A762}"/>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p:txBody>
      </p:sp>
      <p:grpSp>
        <p:nvGrpSpPr>
          <p:cNvPr id="16" name="Group 15">
            <a:extLst>
              <a:ext uri="{FF2B5EF4-FFF2-40B4-BE49-F238E27FC236}">
                <a16:creationId xmlns:a16="http://schemas.microsoft.com/office/drawing/2014/main" id="{65678A20-D748-38B3-B840-69B5F196E31A}"/>
              </a:ext>
            </a:extLst>
          </p:cNvPr>
          <p:cNvGrpSpPr/>
          <p:nvPr/>
        </p:nvGrpSpPr>
        <p:grpSpPr>
          <a:xfrm>
            <a:off x="14266506" y="2579740"/>
            <a:ext cx="8819713" cy="9606382"/>
            <a:chOff x="3343275" y="1206580"/>
            <a:chExt cx="4306745" cy="4698980"/>
          </a:xfrm>
        </p:grpSpPr>
        <p:pic>
          <p:nvPicPr>
            <p:cNvPr id="17" name="Picture 16">
              <a:extLst>
                <a:ext uri="{FF2B5EF4-FFF2-40B4-BE49-F238E27FC236}">
                  <a16:creationId xmlns:a16="http://schemas.microsoft.com/office/drawing/2014/main" id="{FD474FF9-A038-A8D9-5EBA-91F5C1AEB0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3275" y="1206580"/>
              <a:ext cx="4240070" cy="4241719"/>
            </a:xfrm>
            <a:prstGeom prst="rect">
              <a:avLst/>
            </a:prstGeom>
          </p:spPr>
        </p:pic>
        <p:sp>
          <p:nvSpPr>
            <p:cNvPr id="18" name="TextBox 17">
              <a:extLst>
                <a:ext uri="{FF2B5EF4-FFF2-40B4-BE49-F238E27FC236}">
                  <a16:creationId xmlns:a16="http://schemas.microsoft.com/office/drawing/2014/main" id="{B6DBFFBD-A819-E04F-1D8D-5B875D3CE557}"/>
                </a:ext>
              </a:extLst>
            </p:cNvPr>
            <p:cNvSpPr txBox="1"/>
            <p:nvPr/>
          </p:nvSpPr>
          <p:spPr>
            <a:xfrm>
              <a:off x="3409950" y="5505450"/>
              <a:ext cx="4240070" cy="400110"/>
            </a:xfrm>
            <a:prstGeom prst="rect">
              <a:avLst/>
            </a:prstGeom>
            <a:noFill/>
          </p:spPr>
          <p:txBody>
            <a:bodyPr wrap="square" rtlCol="0">
              <a:spAutoFit/>
            </a:bodyPr>
            <a:lstStyle/>
            <a:p>
              <a:pPr algn="ctr"/>
              <a:r>
                <a:rPr lang="en-US" sz="2000" dirty="0">
                  <a:solidFill>
                    <a:prstClr val="black"/>
                  </a:solidFill>
                  <a:latin typeface="Lato" panose="020F0502020204030203" pitchFamily="34" charset="0"/>
                  <a:ea typeface="Lato" panose="020F0502020204030203" pitchFamily="34" charset="0"/>
                  <a:cs typeface="Lato" panose="020F0502020204030203" pitchFamily="34" charset="0"/>
                </a:rPr>
                <a:t>Arduino UNO REV3 Pinout[19]</a:t>
              </a:r>
              <a:endParaRPr lang="en-GB" sz="20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328313159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3908FD-6A92-BE95-BC67-CD54730245B9}"/>
              </a:ext>
            </a:extLst>
          </p:cNvPr>
          <p:cNvSpPr>
            <a:spLocks noGrp="1"/>
          </p:cNvSpPr>
          <p:nvPr>
            <p:ph sz="half" idx="1"/>
          </p:nvPr>
        </p:nvSpPr>
        <p:spPr/>
        <p:txBody>
          <a:bodyPr/>
          <a:lstStyle/>
          <a:p>
            <a:r>
              <a:rPr lang="en-GB" b="0" i="0" dirty="0">
                <a:effectLst/>
                <a:latin typeface="Arial" panose="020B0604020202020204" pitchFamily="34" charset="0"/>
              </a:rPr>
              <a:t>Power Supply: 12 Volts, 10 Ampere power supply was used according to the motor’s requirement.</a:t>
            </a:r>
          </a:p>
          <a:p>
            <a:endParaRPr lang="en-GB" dirty="0"/>
          </a:p>
        </p:txBody>
      </p:sp>
      <p:sp>
        <p:nvSpPr>
          <p:cNvPr id="3" name="Content Placeholder 2">
            <a:extLst>
              <a:ext uri="{FF2B5EF4-FFF2-40B4-BE49-F238E27FC236}">
                <a16:creationId xmlns:a16="http://schemas.microsoft.com/office/drawing/2014/main" id="{3D94BFDF-4AF2-E515-1FAB-2B2360A54671}"/>
              </a:ext>
            </a:extLst>
          </p:cNvPr>
          <p:cNvSpPr>
            <a:spLocks noGrp="1"/>
          </p:cNvSpPr>
          <p:nvPr>
            <p:ph sz="half" idx="13"/>
          </p:nvPr>
        </p:nvSpPr>
        <p:spPr/>
        <p:txBody>
          <a:bodyPr/>
          <a:lstStyle/>
          <a:p>
            <a:r>
              <a:rPr lang="en-GB" b="0" i="0" dirty="0">
                <a:effectLst/>
                <a:latin typeface="Arial" panose="020B0604020202020204" pitchFamily="34" charset="0"/>
              </a:rPr>
              <a:t>Rotary Encoder: A rotary encoder is a type of position sensor which is used for determining the angular position</a:t>
            </a:r>
            <a:br>
              <a:rPr lang="en-GB" dirty="0"/>
            </a:br>
            <a:r>
              <a:rPr lang="en-GB" b="0" i="0" dirty="0">
                <a:effectLst/>
                <a:latin typeface="Arial" panose="020B0604020202020204" pitchFamily="34" charset="0"/>
              </a:rPr>
              <a:t>of a rotating shaft.</a:t>
            </a:r>
            <a:endParaRPr lang="en-GB" dirty="0"/>
          </a:p>
        </p:txBody>
      </p:sp>
      <p:sp>
        <p:nvSpPr>
          <p:cNvPr id="4" name="Title 3">
            <a:extLst>
              <a:ext uri="{FF2B5EF4-FFF2-40B4-BE49-F238E27FC236}">
                <a16:creationId xmlns:a16="http://schemas.microsoft.com/office/drawing/2014/main" id="{1D677224-3ED6-B934-0472-5B58AD127727}"/>
              </a:ext>
            </a:extLst>
          </p:cNvPr>
          <p:cNvSpPr>
            <a:spLocks noGrp="1"/>
          </p:cNvSpPr>
          <p:nvPr>
            <p:ph type="title"/>
          </p:nvPr>
        </p:nvSpPr>
        <p:spPr/>
        <p:txBody>
          <a:bodyPr/>
          <a:lstStyle/>
          <a:p>
            <a:r>
              <a:rPr lang="en-GB" dirty="0"/>
              <a:t>Force Control Hardware</a:t>
            </a:r>
          </a:p>
        </p:txBody>
      </p:sp>
      <p:sp>
        <p:nvSpPr>
          <p:cNvPr id="5" name="Date Placeholder 4">
            <a:extLst>
              <a:ext uri="{FF2B5EF4-FFF2-40B4-BE49-F238E27FC236}">
                <a16:creationId xmlns:a16="http://schemas.microsoft.com/office/drawing/2014/main" id="{66745A42-81EC-E8D0-3941-023356882966}"/>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68872AFB-486C-5E72-6015-595AB83E7E3D}"/>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FBB99330-6EF2-C798-6467-7A73EC3A12E0}"/>
              </a:ext>
            </a:extLst>
          </p:cNvPr>
          <p:cNvSpPr>
            <a:spLocks noGrp="1"/>
          </p:cNvSpPr>
          <p:nvPr>
            <p:ph type="sldNum" sz="quarter" idx="4"/>
          </p:nvPr>
        </p:nvSpPr>
        <p:spPr/>
        <p:txBody>
          <a:bodyPr/>
          <a:lstStyle/>
          <a:p>
            <a:fld id="{EBE3AD81-3AD4-9C46-856E-C08CF1183C60}" type="slidenum">
              <a:rPr lang="en-US" kern="0" smtClean="0">
                <a:solidFill>
                  <a:srgbClr val="222B45"/>
                </a:solidFill>
              </a:rPr>
              <a:pPr/>
              <a:t>28</a:t>
            </a:fld>
            <a:endParaRPr lang="en-US" kern="0" dirty="0">
              <a:solidFill>
                <a:srgbClr val="222B45"/>
              </a:solidFill>
            </a:endParaRPr>
          </a:p>
        </p:txBody>
      </p:sp>
      <p:sp>
        <p:nvSpPr>
          <p:cNvPr id="8" name="Text Placeholder 7">
            <a:extLst>
              <a:ext uri="{FF2B5EF4-FFF2-40B4-BE49-F238E27FC236}">
                <a16:creationId xmlns:a16="http://schemas.microsoft.com/office/drawing/2014/main" id="{3F8EC3C4-DC3B-C602-D061-DD49D5CA023A}"/>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endParaRPr lang="en-GB" sz="2400" dirty="0"/>
          </a:p>
        </p:txBody>
      </p:sp>
      <p:pic>
        <p:nvPicPr>
          <p:cNvPr id="18" name="Picture 17">
            <a:extLst>
              <a:ext uri="{FF2B5EF4-FFF2-40B4-BE49-F238E27FC236}">
                <a16:creationId xmlns:a16="http://schemas.microsoft.com/office/drawing/2014/main" id="{3EBE3AC6-FDBE-74EB-9045-5899DCF2D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501" y="4877594"/>
            <a:ext cx="7449590" cy="7068536"/>
          </a:xfrm>
          <a:prstGeom prst="rect">
            <a:avLst/>
          </a:prstGeom>
        </p:spPr>
      </p:pic>
      <p:pic>
        <p:nvPicPr>
          <p:cNvPr id="9" name="Picture 8">
            <a:extLst>
              <a:ext uri="{FF2B5EF4-FFF2-40B4-BE49-F238E27FC236}">
                <a16:creationId xmlns:a16="http://schemas.microsoft.com/office/drawing/2014/main" id="{6B88BAAA-7B27-6690-CBF8-F75D9C3EC6C8}"/>
              </a:ext>
            </a:extLst>
          </p:cNvPr>
          <p:cNvPicPr>
            <a:picLocks noChangeAspect="1"/>
          </p:cNvPicPr>
          <p:nvPr/>
        </p:nvPicPr>
        <p:blipFill>
          <a:blip r:embed="rId3"/>
          <a:stretch>
            <a:fillRect/>
          </a:stretch>
        </p:blipFill>
        <p:spPr>
          <a:xfrm>
            <a:off x="14909618" y="5258594"/>
            <a:ext cx="8728744" cy="6687536"/>
          </a:xfrm>
          <a:prstGeom prst="rect">
            <a:avLst/>
          </a:prstGeom>
        </p:spPr>
      </p:pic>
    </p:spTree>
    <p:extLst>
      <p:ext uri="{BB962C8B-B14F-4D97-AF65-F5344CB8AC3E}">
        <p14:creationId xmlns:p14="http://schemas.microsoft.com/office/powerpoint/2010/main" val="242977252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11E86F-7DA0-3ADB-D867-7ACF2CB3BFE2}"/>
              </a:ext>
            </a:extLst>
          </p:cNvPr>
          <p:cNvSpPr>
            <a:spLocks noGrp="1"/>
          </p:cNvSpPr>
          <p:nvPr>
            <p:ph sz="half" idx="1"/>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Belt: </a:t>
            </a:r>
            <a:r>
              <a:rPr lang="en-GB" b="0" i="0" dirty="0">
                <a:effectLst/>
                <a:latin typeface="Lato" panose="020F0502020204030203" pitchFamily="34" charset="0"/>
                <a:ea typeface="Lato" panose="020F0502020204030203" pitchFamily="34" charset="0"/>
                <a:cs typeface="Lato" panose="020F0502020204030203" pitchFamily="34" charset="0"/>
              </a:rPr>
              <a:t>GT2 Timing Belt</a:t>
            </a:r>
            <a:br>
              <a:rPr lang="en-GB" dirty="0">
                <a:latin typeface="Lato" panose="020F0502020204030203" pitchFamily="34" charset="0"/>
                <a:ea typeface="Lato" panose="020F0502020204030203" pitchFamily="34" charset="0"/>
                <a:cs typeface="Lato" panose="020F0502020204030203" pitchFamily="34" charset="0"/>
              </a:rPr>
            </a:br>
            <a:r>
              <a:rPr lang="en-GB" b="0" i="0" dirty="0">
                <a:effectLst/>
                <a:latin typeface="Lato" panose="020F0502020204030203" pitchFamily="34" charset="0"/>
                <a:ea typeface="Lato" panose="020F0502020204030203" pitchFamily="34" charset="0"/>
                <a:cs typeface="Lato" panose="020F0502020204030203" pitchFamily="34" charset="0"/>
              </a:rPr>
              <a:t>was used, which has a 2mm pitch and a 6mm width with a 49.4 cm length</a:t>
            </a:r>
            <a:r>
              <a:rPr lang="en-GB" b="0" i="0" dirty="0">
                <a:effectLst/>
                <a:latin typeface="Arial" panose="020B0604020202020204" pitchFamily="34" charset="0"/>
              </a:rPr>
              <a:t>.</a:t>
            </a:r>
          </a:p>
          <a:p>
            <a:endParaRPr lang="en-GB" dirty="0">
              <a:latin typeface="Arial" panose="020B0604020202020204" pitchFamily="34" charset="0"/>
            </a:endParaRPr>
          </a:p>
          <a:p>
            <a:endParaRPr lang="en-GB" dirty="0">
              <a:latin typeface="Arial" panose="020B0604020202020204" pitchFamily="34" charset="0"/>
            </a:endParaRPr>
          </a:p>
          <a:p>
            <a:endParaRPr lang="en-GB" dirty="0">
              <a:latin typeface="Arial" panose="020B0604020202020204" pitchFamily="34" charset="0"/>
            </a:endParaRPr>
          </a:p>
          <a:p>
            <a:endParaRPr lang="en-GB" dirty="0">
              <a:latin typeface="Arial" panose="020B0604020202020204" pitchFamily="34" charset="0"/>
            </a:endParaRPr>
          </a:p>
          <a:p>
            <a:endParaRPr lang="en-GB" dirty="0">
              <a:latin typeface="Arial" panose="020B0604020202020204" pitchFamily="34" charset="0"/>
            </a:endParaRPr>
          </a:p>
          <a:p>
            <a:endParaRPr lang="en-GB" dirty="0">
              <a:latin typeface="Arial" panose="020B0604020202020204" pitchFamily="34" charset="0"/>
            </a:endParaRPr>
          </a:p>
          <a:p>
            <a:endParaRPr lang="en-GB" dirty="0"/>
          </a:p>
        </p:txBody>
      </p:sp>
      <p:sp>
        <p:nvSpPr>
          <p:cNvPr id="3" name="Content Placeholder 2">
            <a:extLst>
              <a:ext uri="{FF2B5EF4-FFF2-40B4-BE49-F238E27FC236}">
                <a16:creationId xmlns:a16="http://schemas.microsoft.com/office/drawing/2014/main" id="{C8E4E5C0-AB13-1C12-29D7-3E3FAAD950E7}"/>
              </a:ext>
            </a:extLst>
          </p:cNvPr>
          <p:cNvSpPr>
            <a:spLocks noGrp="1"/>
          </p:cNvSpPr>
          <p:nvPr>
            <p:ph sz="half" idx="13"/>
          </p:nvPr>
        </p:nvSpPr>
        <p:spPr>
          <a:xfrm>
            <a:off x="14518672" y="2362994"/>
            <a:ext cx="9834013" cy="9824261"/>
          </a:xfrm>
        </p:spPr>
        <p:txBody>
          <a:bodyPr>
            <a:normAutofit fontScale="92500"/>
          </a:bodyPr>
          <a:lstStyle/>
          <a:p>
            <a:r>
              <a:rPr lang="en-US" dirty="0"/>
              <a:t>Pulley:</a:t>
            </a:r>
          </a:p>
          <a:p>
            <a:endParaRPr lang="en-US" dirty="0"/>
          </a:p>
          <a:p>
            <a:endParaRPr lang="en-US" dirty="0"/>
          </a:p>
          <a:p>
            <a:endParaRPr lang="en-US" dirty="0"/>
          </a:p>
          <a:p>
            <a:endParaRPr lang="en-US" dirty="0"/>
          </a:p>
          <a:p>
            <a:endParaRPr lang="en-US" dirty="0"/>
          </a:p>
          <a:p>
            <a:pPr marL="0" indent="0">
              <a:buNone/>
            </a:pPr>
            <a:endParaRPr lang="en-US" dirty="0"/>
          </a:p>
          <a:p>
            <a:pPr algn="l"/>
            <a:r>
              <a:rPr lang="en-GB" b="0" i="0" dirty="0">
                <a:solidFill>
                  <a:schemeClr val="tx1"/>
                </a:solidFill>
                <a:effectLst/>
                <a:latin typeface="Lato" panose="020F0502020204030203" pitchFamily="34" charset="0"/>
                <a:ea typeface="Lato" panose="020F0502020204030203" pitchFamily="34" charset="0"/>
                <a:cs typeface="Lato" panose="020F0502020204030203" pitchFamily="34" charset="0"/>
              </a:rPr>
              <a:t>For the Kangaroo robot,</a:t>
            </a:r>
            <a:r>
              <a:rPr lang="en-GB"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GB" b="0" i="0" dirty="0">
                <a:solidFill>
                  <a:schemeClr val="tx1"/>
                </a:solidFill>
                <a:effectLst/>
                <a:latin typeface="Lato" panose="020F0502020204030203" pitchFamily="34" charset="0"/>
                <a:ea typeface="Lato" panose="020F0502020204030203" pitchFamily="34" charset="0"/>
                <a:cs typeface="Lato" panose="020F0502020204030203" pitchFamily="34" charset="0"/>
              </a:rPr>
              <a:t>every 12 ticks represent 1.8cm deformation. So whenever the encoder outputs ticks, a spring</a:t>
            </a:r>
            <a:r>
              <a:rPr lang="en-GB"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GB" b="0" i="0" dirty="0">
                <a:solidFill>
                  <a:schemeClr val="tx1"/>
                </a:solidFill>
                <a:effectLst/>
                <a:latin typeface="Lato" panose="020F0502020204030203" pitchFamily="34" charset="0"/>
                <a:ea typeface="Lato" panose="020F0502020204030203" pitchFamily="34" charset="0"/>
                <a:cs typeface="Lato" panose="020F0502020204030203" pitchFamily="34" charset="0"/>
              </a:rPr>
              <a:t>deformation by this amount is shown.</a:t>
            </a:r>
            <a:br>
              <a:rPr lang="en-GB" b="0" i="0" dirty="0">
                <a:solidFill>
                  <a:schemeClr val="tx1"/>
                </a:solidFill>
                <a:effectLst/>
                <a:latin typeface="Lato" panose="020F0502020204030203" pitchFamily="34" charset="0"/>
                <a:ea typeface="Lato" panose="020F0502020204030203" pitchFamily="34" charset="0"/>
                <a:cs typeface="Lato" panose="020F0502020204030203" pitchFamily="34" charset="0"/>
              </a:rPr>
            </a:br>
            <a:r>
              <a:rPr lang="en-GB" b="0" i="0" dirty="0">
                <a:solidFill>
                  <a:schemeClr val="tx1"/>
                </a:solidFill>
                <a:effectLst/>
                <a:latin typeface="Lato" panose="020F0502020204030203" pitchFamily="34" charset="0"/>
                <a:ea typeface="Lato" panose="020F0502020204030203" pitchFamily="34" charset="0"/>
                <a:cs typeface="Lato" panose="020F0502020204030203" pitchFamily="34" charset="0"/>
              </a:rPr>
              <a:t>deformation = 1.8ticks/12</a:t>
            </a:r>
          </a:p>
          <a:p>
            <a:pPr algn="l"/>
            <a:r>
              <a:rPr lang="en-GB" b="0" i="0" dirty="0">
                <a:solidFill>
                  <a:schemeClr val="tx1"/>
                </a:solidFill>
                <a:effectLst/>
                <a:latin typeface="Lato" panose="020F0502020204030203" pitchFamily="34" charset="0"/>
                <a:ea typeface="Lato" panose="020F0502020204030203" pitchFamily="34" charset="0"/>
                <a:cs typeface="Lato" panose="020F0502020204030203" pitchFamily="34" charset="0"/>
              </a:rPr>
              <a:t>For the Cheetah robot, every 11 ticks represent 1.8cm deformation. So whenever the encoder</a:t>
            </a:r>
            <a:br>
              <a:rPr lang="en-GB" dirty="0">
                <a:solidFill>
                  <a:schemeClr val="tx1"/>
                </a:solidFill>
                <a:latin typeface="Lato" panose="020F0502020204030203" pitchFamily="34" charset="0"/>
                <a:ea typeface="Lato" panose="020F0502020204030203" pitchFamily="34" charset="0"/>
                <a:cs typeface="Lato" panose="020F0502020204030203" pitchFamily="34" charset="0"/>
              </a:rPr>
            </a:br>
            <a:r>
              <a:rPr lang="en-GB" b="0" i="0" dirty="0">
                <a:solidFill>
                  <a:schemeClr val="tx1"/>
                </a:solidFill>
                <a:effectLst/>
                <a:latin typeface="Lato" panose="020F0502020204030203" pitchFamily="34" charset="0"/>
                <a:ea typeface="Lato" panose="020F0502020204030203" pitchFamily="34" charset="0"/>
                <a:cs typeface="Lato" panose="020F0502020204030203" pitchFamily="34" charset="0"/>
              </a:rPr>
              <a:t>outputs ticks, a spring deformation by this amount shown:</a:t>
            </a:r>
            <a:br>
              <a:rPr lang="en-GB" dirty="0">
                <a:solidFill>
                  <a:schemeClr val="tx1"/>
                </a:solidFill>
                <a:latin typeface="Lato" panose="020F0502020204030203" pitchFamily="34" charset="0"/>
                <a:ea typeface="Lato" panose="020F0502020204030203" pitchFamily="34" charset="0"/>
                <a:cs typeface="Lato" panose="020F0502020204030203" pitchFamily="34" charset="0"/>
              </a:rPr>
            </a:br>
            <a:r>
              <a:rPr lang="en-GB" b="0" i="0" dirty="0">
                <a:solidFill>
                  <a:schemeClr val="tx1"/>
                </a:solidFill>
                <a:effectLst/>
                <a:latin typeface="Lato" panose="020F0502020204030203" pitchFamily="34" charset="0"/>
                <a:ea typeface="Lato" panose="020F0502020204030203" pitchFamily="34" charset="0"/>
                <a:cs typeface="Lato" panose="020F0502020204030203" pitchFamily="34" charset="0"/>
              </a:rPr>
              <a:t>deformation = 1.8ticks/11</a:t>
            </a:r>
          </a:p>
        </p:txBody>
      </p:sp>
      <p:sp>
        <p:nvSpPr>
          <p:cNvPr id="4" name="Title 3">
            <a:extLst>
              <a:ext uri="{FF2B5EF4-FFF2-40B4-BE49-F238E27FC236}">
                <a16:creationId xmlns:a16="http://schemas.microsoft.com/office/drawing/2014/main" id="{CF635DC4-FE3F-2989-6F4E-403D3FE9A04C}"/>
              </a:ext>
            </a:extLst>
          </p:cNvPr>
          <p:cNvSpPr>
            <a:spLocks noGrp="1"/>
          </p:cNvSpPr>
          <p:nvPr>
            <p:ph type="title"/>
          </p:nvPr>
        </p:nvSpPr>
        <p:spPr/>
        <p:txBody>
          <a:bodyPr/>
          <a:lstStyle/>
          <a:p>
            <a:r>
              <a:rPr lang="en-US" dirty="0"/>
              <a:t>Pulley System</a:t>
            </a:r>
            <a:endParaRPr lang="en-GB" dirty="0"/>
          </a:p>
        </p:txBody>
      </p:sp>
      <p:sp>
        <p:nvSpPr>
          <p:cNvPr id="5" name="Date Placeholder 4">
            <a:extLst>
              <a:ext uri="{FF2B5EF4-FFF2-40B4-BE49-F238E27FC236}">
                <a16:creationId xmlns:a16="http://schemas.microsoft.com/office/drawing/2014/main" id="{0C017C5D-8446-52B7-B577-2EBB0BBE1B83}"/>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D24AFB76-C949-1839-F9A9-48B836E110B0}"/>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C5E21747-F970-3860-3C00-311AB27B6513}"/>
              </a:ext>
            </a:extLst>
          </p:cNvPr>
          <p:cNvSpPr>
            <a:spLocks noGrp="1"/>
          </p:cNvSpPr>
          <p:nvPr>
            <p:ph type="sldNum" sz="quarter" idx="4"/>
          </p:nvPr>
        </p:nvSpPr>
        <p:spPr/>
        <p:txBody>
          <a:bodyPr/>
          <a:lstStyle/>
          <a:p>
            <a:fld id="{EBE3AD81-3AD4-9C46-856E-C08CF1183C60}" type="slidenum">
              <a:rPr lang="en-US" kern="0" smtClean="0">
                <a:solidFill>
                  <a:srgbClr val="222B45"/>
                </a:solidFill>
              </a:rPr>
              <a:pPr/>
              <a:t>29</a:t>
            </a:fld>
            <a:endParaRPr lang="en-US" kern="0" dirty="0">
              <a:solidFill>
                <a:srgbClr val="222B45"/>
              </a:solidFill>
            </a:endParaRPr>
          </a:p>
        </p:txBody>
      </p:sp>
      <p:sp>
        <p:nvSpPr>
          <p:cNvPr id="8" name="Text Placeholder 7">
            <a:extLst>
              <a:ext uri="{FF2B5EF4-FFF2-40B4-BE49-F238E27FC236}">
                <a16:creationId xmlns:a16="http://schemas.microsoft.com/office/drawing/2014/main" id="{996C38C3-3281-7644-B492-75EE6B90EC23}"/>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endParaRPr lang="en-GB" sz="2400" dirty="0"/>
          </a:p>
        </p:txBody>
      </p:sp>
      <p:grpSp>
        <p:nvGrpSpPr>
          <p:cNvPr id="15" name="Group 14">
            <a:extLst>
              <a:ext uri="{FF2B5EF4-FFF2-40B4-BE49-F238E27FC236}">
                <a16:creationId xmlns:a16="http://schemas.microsoft.com/office/drawing/2014/main" id="{99054193-3498-DB9B-CFA7-8788247C609F}"/>
              </a:ext>
            </a:extLst>
          </p:cNvPr>
          <p:cNvGrpSpPr/>
          <p:nvPr/>
        </p:nvGrpSpPr>
        <p:grpSpPr>
          <a:xfrm>
            <a:off x="5863130" y="6022312"/>
            <a:ext cx="6629400" cy="5076782"/>
            <a:chOff x="3608616" y="1929254"/>
            <a:chExt cx="4974768" cy="3566731"/>
          </a:xfrm>
        </p:grpSpPr>
        <p:pic>
          <p:nvPicPr>
            <p:cNvPr id="17" name="Picture 16">
              <a:extLst>
                <a:ext uri="{FF2B5EF4-FFF2-40B4-BE49-F238E27FC236}">
                  <a16:creationId xmlns:a16="http://schemas.microsoft.com/office/drawing/2014/main" id="{CAE4C60E-E22C-28E4-103F-1A841F83AFD7}"/>
                </a:ext>
              </a:extLst>
            </p:cNvPr>
            <p:cNvPicPr>
              <a:picLocks noChangeAspect="1"/>
            </p:cNvPicPr>
            <p:nvPr/>
          </p:nvPicPr>
          <p:blipFill>
            <a:blip r:embed="rId2"/>
            <a:stretch>
              <a:fillRect/>
            </a:stretch>
          </p:blipFill>
          <p:spPr>
            <a:xfrm>
              <a:off x="3608616" y="1929254"/>
              <a:ext cx="4974767" cy="2999492"/>
            </a:xfrm>
            <a:prstGeom prst="rect">
              <a:avLst/>
            </a:prstGeom>
          </p:spPr>
        </p:pic>
        <p:sp>
          <p:nvSpPr>
            <p:cNvPr id="19" name="TextBox 18">
              <a:extLst>
                <a:ext uri="{FF2B5EF4-FFF2-40B4-BE49-F238E27FC236}">
                  <a16:creationId xmlns:a16="http://schemas.microsoft.com/office/drawing/2014/main" id="{02889873-9442-11AB-7A61-BB37ED1141A7}"/>
                </a:ext>
              </a:extLst>
            </p:cNvPr>
            <p:cNvSpPr txBox="1"/>
            <p:nvPr/>
          </p:nvSpPr>
          <p:spPr>
            <a:xfrm>
              <a:off x="3608616" y="5095875"/>
              <a:ext cx="4974768" cy="400110"/>
            </a:xfrm>
            <a:prstGeom prst="rect">
              <a:avLst/>
            </a:prstGeom>
            <a:noFill/>
          </p:spPr>
          <p:txBody>
            <a:bodyPr wrap="square" rtlCol="0">
              <a:spAutoFit/>
            </a:bodyPr>
            <a:lstStyle/>
            <a:p>
              <a:pPr algn="ctr"/>
              <a:r>
                <a:rPr lang="en-US" sz="2000" dirty="0">
                  <a:solidFill>
                    <a:prstClr val="black"/>
                  </a:solidFill>
                  <a:latin typeface="Lato" panose="020F0502020204030203" pitchFamily="34" charset="0"/>
                  <a:ea typeface="Lato" panose="020F0502020204030203" pitchFamily="34" charset="0"/>
                  <a:cs typeface="Lato" panose="020F0502020204030203" pitchFamily="34" charset="0"/>
                </a:rPr>
                <a:t>GT2 </a:t>
              </a:r>
              <a:r>
                <a:rPr lang="en-GB" sz="2000" dirty="0">
                  <a:solidFill>
                    <a:prstClr val="black"/>
                  </a:solidFill>
                  <a:latin typeface="Lato" panose="020F0502020204030203" pitchFamily="34" charset="0"/>
                  <a:ea typeface="Lato" panose="020F0502020204030203" pitchFamily="34" charset="0"/>
                  <a:cs typeface="Lato" panose="020F0502020204030203" pitchFamily="34" charset="0"/>
                </a:rPr>
                <a:t>49.4 cm length </a:t>
              </a:r>
              <a:r>
                <a:rPr lang="en-US" sz="2000" dirty="0">
                  <a:solidFill>
                    <a:prstClr val="black"/>
                  </a:solidFill>
                  <a:latin typeface="Lato" panose="020F0502020204030203" pitchFamily="34" charset="0"/>
                  <a:ea typeface="Lato" panose="020F0502020204030203" pitchFamily="34" charset="0"/>
                  <a:cs typeface="Lato" panose="020F0502020204030203" pitchFamily="34" charset="0"/>
                </a:rPr>
                <a:t>Timing Belt[21]</a:t>
              </a:r>
              <a:endParaRPr lang="en-GB" sz="20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p:grpSp>
        <p:nvGrpSpPr>
          <p:cNvPr id="21" name="Group 20">
            <a:extLst>
              <a:ext uri="{FF2B5EF4-FFF2-40B4-BE49-F238E27FC236}">
                <a16:creationId xmlns:a16="http://schemas.microsoft.com/office/drawing/2014/main" id="{00C12565-C873-9E8D-9BA9-F709B2CEA6BF}"/>
              </a:ext>
            </a:extLst>
          </p:cNvPr>
          <p:cNvGrpSpPr/>
          <p:nvPr/>
        </p:nvGrpSpPr>
        <p:grpSpPr>
          <a:xfrm>
            <a:off x="14860233" y="2972594"/>
            <a:ext cx="9150889" cy="3435492"/>
            <a:chOff x="1520555" y="2026798"/>
            <a:chExt cx="9150889" cy="3435492"/>
          </a:xfrm>
        </p:grpSpPr>
        <p:pic>
          <p:nvPicPr>
            <p:cNvPr id="23" name="Picture 22">
              <a:extLst>
                <a:ext uri="{FF2B5EF4-FFF2-40B4-BE49-F238E27FC236}">
                  <a16:creationId xmlns:a16="http://schemas.microsoft.com/office/drawing/2014/main" id="{4AFAAED9-E160-5FD3-1E11-5907412D5508}"/>
                </a:ext>
              </a:extLst>
            </p:cNvPr>
            <p:cNvPicPr>
              <a:picLocks noChangeAspect="1"/>
            </p:cNvPicPr>
            <p:nvPr/>
          </p:nvPicPr>
          <p:blipFill>
            <a:blip r:embed="rId3"/>
            <a:stretch>
              <a:fillRect/>
            </a:stretch>
          </p:blipFill>
          <p:spPr>
            <a:xfrm>
              <a:off x="1520555" y="2026798"/>
              <a:ext cx="9150889" cy="2804403"/>
            </a:xfrm>
            <a:prstGeom prst="rect">
              <a:avLst/>
            </a:prstGeom>
          </p:spPr>
        </p:pic>
        <p:sp>
          <p:nvSpPr>
            <p:cNvPr id="24" name="TextBox 23">
              <a:extLst>
                <a:ext uri="{FF2B5EF4-FFF2-40B4-BE49-F238E27FC236}">
                  <a16:creationId xmlns:a16="http://schemas.microsoft.com/office/drawing/2014/main" id="{2F910D1A-DF0F-8963-E26B-2F8CCA44529E}"/>
                </a:ext>
              </a:extLst>
            </p:cNvPr>
            <p:cNvSpPr txBox="1"/>
            <p:nvPr/>
          </p:nvSpPr>
          <p:spPr>
            <a:xfrm>
              <a:off x="2000251" y="5000625"/>
              <a:ext cx="8162924" cy="461665"/>
            </a:xfrm>
            <a:prstGeom prst="rect">
              <a:avLst/>
            </a:prstGeom>
            <a:noFill/>
          </p:spPr>
          <p:txBody>
            <a:bodyPr wrap="square" rtlCol="0">
              <a:spAutoFit/>
            </a:bodyPr>
            <a:lstStyle/>
            <a:p>
              <a:pPr algn="ctr"/>
              <a:r>
                <a:rPr lang="en-US" sz="2400" dirty="0">
                  <a:solidFill>
                    <a:prstClr val="black"/>
                  </a:solidFill>
                  <a:latin typeface="Lato" panose="020F0502020204030203" pitchFamily="34" charset="0"/>
                  <a:ea typeface="Lato" panose="020F0502020204030203" pitchFamily="34" charset="0"/>
                  <a:cs typeface="Lato" panose="020F0502020204030203" pitchFamily="34" charset="0"/>
                </a:rPr>
                <a:t>Pulley components[21]</a:t>
              </a:r>
              <a:endParaRPr lang="en-GB" sz="24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6566620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10" name="Text Placeholder 9">
            <a:extLst>
              <a:ext uri="{FF2B5EF4-FFF2-40B4-BE49-F238E27FC236}">
                <a16:creationId xmlns:a16="http://schemas.microsoft.com/office/drawing/2014/main" id="{3BA4FF95-33DA-403B-B7F2-6CF3D482340B}"/>
              </a:ext>
            </a:extLst>
          </p:cNvPr>
          <p:cNvSpPr>
            <a:spLocks noGrp="1"/>
          </p:cNvSpPr>
          <p:nvPr>
            <p:ph type="body" sz="quarter" idx="14"/>
          </p:nvPr>
        </p:nvSpPr>
        <p:spPr/>
        <p:txBody>
          <a:bodyPr/>
          <a:lstStyle/>
          <a:p>
            <a:endParaRPr lang="en-US" dirty="0"/>
          </a:p>
        </p:txBody>
      </p:sp>
      <p:sp>
        <p:nvSpPr>
          <p:cNvPr id="5" name="Date Placeholder 4"/>
          <p:cNvSpPr>
            <a:spLocks noGrp="1"/>
          </p:cNvSpPr>
          <p:nvPr>
            <p:ph type="dt" sz="half" idx="2"/>
          </p:nvPr>
        </p:nvSpPr>
        <p:spPr/>
        <p:txBody>
          <a:bodyPr/>
          <a:lstStyle/>
          <a:p>
            <a:fld id="{4A3B4CCF-AEBA-4442-88B9-F29AF309B13A}" type="datetime2">
              <a:rPr lang="en-US" kern="0" smtClean="0">
                <a:solidFill>
                  <a:srgbClr val="222B45"/>
                </a:solidFill>
              </a:rPr>
              <a:t>Thursday, June 23, 2022</a:t>
            </a:fld>
            <a:endParaRPr lang="en-US" kern="0" dirty="0">
              <a:solidFill>
                <a:srgbClr val="222B45"/>
              </a:solidFill>
            </a:endParaRPr>
          </a:p>
        </p:txBody>
      </p:sp>
      <p:sp>
        <p:nvSpPr>
          <p:cNvPr id="6" name="Footer Placeholder 5"/>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p:cNvSpPr>
            <a:spLocks noGrp="1"/>
          </p:cNvSpPr>
          <p:nvPr>
            <p:ph type="sldNum" sz="quarter" idx="4"/>
          </p:nvPr>
        </p:nvSpPr>
        <p:spPr/>
        <p:txBody>
          <a:bodyPr/>
          <a:lstStyle/>
          <a:p>
            <a:fld id="{EBE3AD81-3AD4-9C46-856E-C08CF1183C60}" type="slidenum">
              <a:rPr lang="en-US" kern="0" smtClean="0">
                <a:solidFill>
                  <a:srgbClr val="222B45"/>
                </a:solidFill>
              </a:rPr>
              <a:pPr/>
              <a:t>3</a:t>
            </a:fld>
            <a:endParaRPr lang="en-US" kern="0" dirty="0">
              <a:solidFill>
                <a:srgbClr val="222B45"/>
              </a:solidFill>
            </a:endParaRPr>
          </a:p>
        </p:txBody>
      </p:sp>
      <p:sp>
        <p:nvSpPr>
          <p:cNvPr id="9" name="Text Placeholder 8"/>
          <p:cNvSpPr>
            <a:spLocks noGrp="1"/>
          </p:cNvSpPr>
          <p:nvPr>
            <p:ph type="body" sz="quarter" idx="17"/>
          </p:nvPr>
        </p:nvSpPr>
        <p:spPr/>
        <p:txBody>
          <a:bodyPr/>
          <a:lstStyle/>
          <a:p>
            <a:pPr marL="342900" lvl="0" indent="-342900">
              <a:buFont typeface="Arial" panose="020B0604020202020204" pitchFamily="34" charset="0"/>
              <a:buChar char="•"/>
            </a:pPr>
            <a:r>
              <a:rPr lang="en-US" sz="2400" b="1" dirty="0">
                <a:solidFill>
                  <a:prstClr val="white"/>
                </a:solidFill>
                <a:effectLst>
                  <a:glow>
                    <a:srgbClr val="FFFFFF">
                      <a:alpha val="9000"/>
                    </a:srgbClr>
                  </a:glow>
                  <a:reflection endPos="0" dist="50800" dir="5400000" sy="-100000" algn="bl" rotWithShape="0"/>
                </a:effectLst>
              </a:rPr>
              <a:t>Motivation</a:t>
            </a:r>
            <a:endParaRPr lang="en-US" sz="2400" dirty="0">
              <a:solidFill>
                <a:prstClr val="white"/>
              </a:solidFill>
              <a:effectLst>
                <a:glow>
                  <a:srgbClr val="FFFFFF">
                    <a:alpha val="9000"/>
                  </a:srgbClr>
                </a:glow>
              </a:effectLst>
              <a:ea typeface="Segoe UI Symbol" panose="020B0502040204020203" pitchFamily="34" charset="0"/>
            </a:endParaRPr>
          </a:p>
          <a:p>
            <a:pPr marL="352425" indent="-342900">
              <a:buFont typeface="Arial" panose="020B0604020202020204" pitchFamily="34" charset="0"/>
              <a:buChar char="•"/>
            </a:pPr>
            <a:r>
              <a:rPr lang="en-US" sz="2400" dirty="0">
                <a:solidFill>
                  <a:prstClr val="white">
                    <a:lumMod val="50000"/>
                  </a:prstClr>
                </a:solidFill>
                <a:effectLst>
                  <a:glow>
                    <a:srgbClr val="FFFFFF">
                      <a:alpha val="9000"/>
                    </a:srgbClr>
                  </a:glow>
                  <a:reflection endPos="0" dist="50800" dir="5400000" sy="-100000" algn="bl" rotWithShape="0"/>
                </a:effectLst>
              </a:rPr>
              <a:t>Introduction</a:t>
            </a:r>
          </a:p>
          <a:p>
            <a:pPr marL="352425" indent="-342900">
              <a:buFont typeface="Arial" panose="020B0604020202020204" pitchFamily="34" charset="0"/>
              <a:buChar char="•"/>
            </a:pPr>
            <a:r>
              <a:rPr lang="en-US" sz="2400" dirty="0">
                <a:solidFill>
                  <a:prstClr val="white">
                    <a:lumMod val="50000"/>
                  </a:prstClr>
                </a:solidFill>
                <a:effectLst>
                  <a:glow>
                    <a:srgbClr val="FFFFFF">
                      <a:alpha val="9000"/>
                    </a:srgbClr>
                  </a:glow>
                  <a:reflection endPos="0" dist="50800" dir="5400000" sy="-100000" algn="bl" rotWithShape="0"/>
                </a:effectLst>
              </a:rPr>
              <a:t>Problem Statement</a:t>
            </a:r>
          </a:p>
          <a:p>
            <a:pPr marL="352425" indent="-342900">
              <a:buFont typeface="Arial" panose="020B0604020202020204" pitchFamily="34" charset="0"/>
              <a:buChar char="•"/>
            </a:pPr>
            <a:r>
              <a:rPr lang="en-US" sz="2400" dirty="0">
                <a:solidFill>
                  <a:prstClr val="white">
                    <a:lumMod val="50000"/>
                  </a:prstClr>
                </a:solidFill>
                <a:effectLst>
                  <a:glow>
                    <a:srgbClr val="FFFFFF">
                      <a:alpha val="9000"/>
                    </a:srgbClr>
                  </a:glow>
                  <a:reflection endPos="0" dist="50800" dir="5400000" sy="-100000" algn="bl" rotWithShape="0"/>
                </a:effectLst>
              </a:rPr>
              <a:t>The State of Art</a:t>
            </a:r>
          </a:p>
          <a:p>
            <a:pPr marL="352425" indent="-342900">
              <a:buFont typeface="Arial" panose="020B0604020202020204" pitchFamily="34" charset="0"/>
              <a:buChar char="•"/>
            </a:pPr>
            <a:r>
              <a:rPr lang="en-US" sz="2400" dirty="0">
                <a:solidFill>
                  <a:prstClr val="white">
                    <a:lumMod val="50000"/>
                  </a:prstClr>
                </a:solidFill>
                <a:effectLst>
                  <a:glow>
                    <a:srgbClr val="FFFFFF">
                      <a:alpha val="9000"/>
                    </a:srgbClr>
                  </a:glow>
                  <a:reflection endPos="0" dist="50800" dir="5400000" sy="-100000" algn="bl" rotWithShape="0"/>
                </a:effectLst>
              </a:rPr>
              <a:t>Thesis Objective</a:t>
            </a:r>
          </a:p>
          <a:p>
            <a:pPr marL="352425" indent="-342900">
              <a:buFont typeface="Arial" panose="020B0604020202020204" pitchFamily="34" charset="0"/>
              <a:buChar char="•"/>
            </a:pPr>
            <a:r>
              <a:rPr lang="en-US" sz="2400" dirty="0">
                <a:solidFill>
                  <a:prstClr val="white">
                    <a:lumMod val="50000"/>
                  </a:prstClr>
                </a:solidFill>
                <a:effectLst>
                  <a:glow>
                    <a:srgbClr val="FFFFFF">
                      <a:alpha val="9000"/>
                    </a:srgbClr>
                  </a:glow>
                  <a:reflection endPos="0" dist="50800" dir="5400000" sy="-100000" algn="bl" rotWithShape="0"/>
                </a:effectLst>
              </a:rPr>
              <a:t>Methodology</a:t>
            </a:r>
          </a:p>
          <a:p>
            <a:pPr marL="352425" indent="-342900">
              <a:buFont typeface="Arial" panose="020B0604020202020204" pitchFamily="34" charset="0"/>
              <a:buChar char="•"/>
            </a:pPr>
            <a:r>
              <a:rPr lang="en-US" sz="2400" dirty="0">
                <a:solidFill>
                  <a:prstClr val="white">
                    <a:lumMod val="50000"/>
                  </a:prstClr>
                </a:solidFill>
                <a:effectLst>
                  <a:glow>
                    <a:srgbClr val="FFFFFF">
                      <a:alpha val="9000"/>
                    </a:srgbClr>
                  </a:glow>
                  <a:reflection endPos="0" dist="50800" dir="5400000" sy="-100000" algn="bl" rotWithShape="0"/>
                </a:effectLst>
              </a:rPr>
              <a:t>Results and Discussion</a:t>
            </a:r>
          </a:p>
          <a:p>
            <a:pPr marL="352425" indent="-342900">
              <a:buFont typeface="Arial" panose="020B0604020202020204" pitchFamily="34" charset="0"/>
              <a:buChar char="•"/>
            </a:pPr>
            <a:r>
              <a:rPr lang="en-US" sz="2400" dirty="0">
                <a:solidFill>
                  <a:srgbClr val="7F7F7F"/>
                </a:solidFill>
                <a:effectLst>
                  <a:glow>
                    <a:srgbClr val="FFFFFF">
                      <a:alpha val="9000"/>
                    </a:srgbClr>
                  </a:glow>
                  <a:reflection endPos="0" dist="50800" dir="5400000" sy="-100000" algn="bl" rotWithShape="0"/>
                </a:effectLst>
              </a:rPr>
              <a:t>Conclusion</a:t>
            </a:r>
          </a:p>
          <a:p>
            <a:pPr marL="352425" indent="-342900">
              <a:buFont typeface="Arial" panose="020B0604020202020204" pitchFamily="34" charset="0"/>
              <a:buChar char="•"/>
            </a:pPr>
            <a:r>
              <a:rPr lang="en-US" sz="2400" dirty="0">
                <a:solidFill>
                  <a:prstClr val="white">
                    <a:lumMod val="50000"/>
                  </a:prstClr>
                </a:solidFill>
                <a:effectLst>
                  <a:glow>
                    <a:srgbClr val="FFFFFF">
                      <a:alpha val="9000"/>
                    </a:srgbClr>
                  </a:glow>
                  <a:reflection endPos="0" dist="50800" dir="5400000" sy="-100000" algn="bl" rotWithShape="0"/>
                </a:effectLst>
              </a:rPr>
              <a:t>Future Recommendations</a:t>
            </a:r>
          </a:p>
          <a:p>
            <a:pPr marL="352425" indent="-342900">
              <a:buFont typeface="Arial" panose="020B0604020202020204" pitchFamily="34" charset="0"/>
              <a:buChar char="•"/>
            </a:pPr>
            <a:r>
              <a:rPr lang="en-US" sz="2400" dirty="0">
                <a:solidFill>
                  <a:prstClr val="white">
                    <a:lumMod val="50000"/>
                  </a:prstClr>
                </a:solidFill>
                <a:effectLst>
                  <a:glow>
                    <a:srgbClr val="FFFFFF">
                      <a:alpha val="9000"/>
                    </a:srgbClr>
                  </a:glow>
                  <a:reflection endPos="0" dist="50800" dir="5400000" sy="-100000" algn="bl" rotWithShape="0"/>
                </a:effectLst>
              </a:rPr>
              <a:t>References</a:t>
            </a:r>
          </a:p>
        </p:txBody>
      </p:sp>
      <p:grpSp>
        <p:nvGrpSpPr>
          <p:cNvPr id="22" name="Group 21">
            <a:extLst>
              <a:ext uri="{FF2B5EF4-FFF2-40B4-BE49-F238E27FC236}">
                <a16:creationId xmlns:a16="http://schemas.microsoft.com/office/drawing/2014/main" id="{DEF9738D-58D5-6529-B802-583A1BEC7072}"/>
              </a:ext>
            </a:extLst>
          </p:cNvPr>
          <p:cNvGrpSpPr/>
          <p:nvPr/>
        </p:nvGrpSpPr>
        <p:grpSpPr>
          <a:xfrm>
            <a:off x="14918533" y="4779589"/>
            <a:ext cx="8519992" cy="6535536"/>
            <a:chOff x="14918533" y="4779589"/>
            <a:chExt cx="8519992" cy="6535536"/>
          </a:xfrm>
        </p:grpSpPr>
        <p:pic>
          <p:nvPicPr>
            <p:cNvPr id="4" name="Picture 3">
              <a:extLst>
                <a:ext uri="{FF2B5EF4-FFF2-40B4-BE49-F238E27FC236}">
                  <a16:creationId xmlns:a16="http://schemas.microsoft.com/office/drawing/2014/main" id="{7118D7D8-D37E-738B-A2CE-EF06BE59EAAC}"/>
                </a:ext>
              </a:extLst>
            </p:cNvPr>
            <p:cNvPicPr>
              <a:picLocks noChangeAspect="1"/>
            </p:cNvPicPr>
            <p:nvPr/>
          </p:nvPicPr>
          <p:blipFill>
            <a:blip r:embed="rId2"/>
            <a:stretch>
              <a:fillRect/>
            </a:stretch>
          </p:blipFill>
          <p:spPr>
            <a:xfrm>
              <a:off x="14918533" y="4779589"/>
              <a:ext cx="8498561" cy="5651482"/>
            </a:xfrm>
            <a:prstGeom prst="rect">
              <a:avLst/>
            </a:prstGeom>
          </p:spPr>
        </p:pic>
        <p:sp>
          <p:nvSpPr>
            <p:cNvPr id="21" name="TextBox 20">
              <a:extLst>
                <a:ext uri="{FF2B5EF4-FFF2-40B4-BE49-F238E27FC236}">
                  <a16:creationId xmlns:a16="http://schemas.microsoft.com/office/drawing/2014/main" id="{80AA2334-40E6-5C7C-F612-04FC1972D9B7}"/>
                </a:ext>
              </a:extLst>
            </p:cNvPr>
            <p:cNvSpPr txBox="1"/>
            <p:nvPr/>
          </p:nvSpPr>
          <p:spPr>
            <a:xfrm>
              <a:off x="14918533" y="10668794"/>
              <a:ext cx="8519992" cy="646331"/>
            </a:xfrm>
            <a:prstGeom prst="rect">
              <a:avLst/>
            </a:prstGeom>
            <a:noFill/>
          </p:spPr>
          <p:txBody>
            <a:bodyPr wrap="square" rtlCol="0">
              <a:spAutoFit/>
            </a:bodyPr>
            <a:lstStyle/>
            <a:p>
              <a:pPr algn="ctr"/>
              <a:r>
                <a:rPr lang="en-US" sz="3600" dirty="0">
                  <a:latin typeface="Source Sans Pro" panose="020B0503030403020204" pitchFamily="34" charset="0"/>
                  <a:ea typeface="Source Sans Pro" panose="020B0503030403020204" pitchFamily="34" charset="0"/>
                </a:rPr>
                <a:t>Rigid Robot [</a:t>
              </a:r>
              <a:r>
                <a:rPr lang="en-US" sz="3600" dirty="0">
                  <a:latin typeface="Source Sans Pro" panose="020B0503030403020204" pitchFamily="34" charset="0"/>
                  <a:ea typeface="Source Sans Pro" panose="020B0503030403020204" pitchFamily="34" charset="0"/>
                  <a:hlinkClick r:id="rId3" action="ppaction://hlinksldjump"/>
                </a:rPr>
                <a:t>2</a:t>
              </a:r>
              <a:r>
                <a:rPr lang="en-US" sz="3600" dirty="0">
                  <a:latin typeface="Source Sans Pro" panose="020B0503030403020204" pitchFamily="34" charset="0"/>
                  <a:ea typeface="Source Sans Pro" panose="020B0503030403020204" pitchFamily="34" charset="0"/>
                </a:rPr>
                <a:t>]</a:t>
              </a:r>
              <a:endParaRPr lang="en-GB" sz="3600" dirty="0">
                <a:latin typeface="Source Sans Pro" panose="020B0503030403020204" pitchFamily="34" charset="0"/>
                <a:ea typeface="Source Sans Pro" panose="020B0503030403020204" pitchFamily="34" charset="0"/>
              </a:endParaRPr>
            </a:p>
          </p:txBody>
        </p:sp>
      </p:grpSp>
      <p:pic>
        <p:nvPicPr>
          <p:cNvPr id="12" name="Content Placeholder 11">
            <a:extLst>
              <a:ext uri="{FF2B5EF4-FFF2-40B4-BE49-F238E27FC236}">
                <a16:creationId xmlns:a16="http://schemas.microsoft.com/office/drawing/2014/main" id="{44596925-D2A1-9985-6B64-369BAD47D502}"/>
              </a:ext>
            </a:extLst>
          </p:cNvPr>
          <p:cNvPicPr>
            <a:picLocks noGrp="1" noChangeAspect="1"/>
          </p:cNvPicPr>
          <p:nvPr>
            <p:ph sz="half" idx="1"/>
          </p:nvPr>
        </p:nvPicPr>
        <p:blipFill>
          <a:blip r:embed="rId4"/>
          <a:stretch>
            <a:fillRect/>
          </a:stretch>
        </p:blipFill>
        <p:spPr>
          <a:xfrm>
            <a:off x="5341988" y="5283151"/>
            <a:ext cx="8869192" cy="6031973"/>
          </a:xfrm>
          <a:prstGeom prst="rect">
            <a:avLst/>
          </a:prstGeom>
        </p:spPr>
      </p:pic>
    </p:spTree>
    <p:extLst>
      <p:ext uri="{BB962C8B-B14F-4D97-AF65-F5344CB8AC3E}">
        <p14:creationId xmlns:p14="http://schemas.microsoft.com/office/powerpoint/2010/main" val="251479768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FE5A87E-0B87-81AA-F158-26B1B0A12477}"/>
              </a:ext>
            </a:extLst>
          </p:cNvPr>
          <p:cNvPicPr>
            <a:picLocks noGrp="1" noChangeAspect="1"/>
          </p:cNvPicPr>
          <p:nvPr>
            <p:ph sz="half" idx="1"/>
          </p:nvPr>
        </p:nvPicPr>
        <p:blipFill>
          <a:blip r:embed="rId2"/>
          <a:stretch>
            <a:fillRect/>
          </a:stretch>
        </p:blipFill>
        <p:spPr>
          <a:xfrm>
            <a:off x="4268741" y="3644805"/>
            <a:ext cx="10009111" cy="7506833"/>
          </a:xfrm>
          <a:prstGeom prst="rect">
            <a:avLst/>
          </a:prstGeom>
        </p:spPr>
      </p:pic>
      <p:sp>
        <p:nvSpPr>
          <p:cNvPr id="4" name="Title 3">
            <a:extLst>
              <a:ext uri="{FF2B5EF4-FFF2-40B4-BE49-F238E27FC236}">
                <a16:creationId xmlns:a16="http://schemas.microsoft.com/office/drawing/2014/main" id="{6D8D7418-135E-AAE4-77BB-BB23F08530BC}"/>
              </a:ext>
            </a:extLst>
          </p:cNvPr>
          <p:cNvSpPr>
            <a:spLocks noGrp="1"/>
          </p:cNvSpPr>
          <p:nvPr>
            <p:ph type="title"/>
          </p:nvPr>
        </p:nvSpPr>
        <p:spPr/>
        <p:txBody>
          <a:bodyPr/>
          <a:lstStyle/>
          <a:p>
            <a:endParaRPr lang="en-GB"/>
          </a:p>
        </p:txBody>
      </p:sp>
      <p:sp>
        <p:nvSpPr>
          <p:cNvPr id="5" name="Date Placeholder 4">
            <a:extLst>
              <a:ext uri="{FF2B5EF4-FFF2-40B4-BE49-F238E27FC236}">
                <a16:creationId xmlns:a16="http://schemas.microsoft.com/office/drawing/2014/main" id="{B91509A2-38BC-11DE-0E30-F77CD1E5B61B}"/>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224835B1-2AB2-1ABE-04C2-301924EEC43D}"/>
              </a:ext>
            </a:extLst>
          </p:cNvPr>
          <p:cNvSpPr>
            <a:spLocks noGrp="1"/>
          </p:cNvSpPr>
          <p:nvPr>
            <p:ph type="ftr" sz="quarter" idx="3"/>
          </p:nvPr>
        </p:nvSpPr>
        <p:spPr/>
        <p:txBody>
          <a:bodyPr/>
          <a:lstStyle/>
          <a:p>
            <a:r>
              <a:rPr lang="en-US" kern="0">
                <a:solidFill>
                  <a:srgbClr val="222B45"/>
                </a:solidFill>
              </a:rPr>
              <a:t>Title</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4C3F2390-57AC-7742-26E0-17A5AD84AC3B}"/>
              </a:ext>
            </a:extLst>
          </p:cNvPr>
          <p:cNvSpPr>
            <a:spLocks noGrp="1"/>
          </p:cNvSpPr>
          <p:nvPr>
            <p:ph type="sldNum" sz="quarter" idx="4"/>
          </p:nvPr>
        </p:nvSpPr>
        <p:spPr/>
        <p:txBody>
          <a:bodyPr/>
          <a:lstStyle/>
          <a:p>
            <a:fld id="{EBE3AD81-3AD4-9C46-856E-C08CF1183C60}" type="slidenum">
              <a:rPr lang="en-US" kern="0" smtClean="0">
                <a:solidFill>
                  <a:srgbClr val="222B45"/>
                </a:solidFill>
              </a:rPr>
              <a:pPr/>
              <a:t>30</a:t>
            </a:fld>
            <a:endParaRPr lang="en-US" kern="0" dirty="0">
              <a:solidFill>
                <a:srgbClr val="222B45"/>
              </a:solidFill>
            </a:endParaRPr>
          </a:p>
        </p:txBody>
      </p:sp>
      <p:sp>
        <p:nvSpPr>
          <p:cNvPr id="8" name="Text Placeholder 7">
            <a:extLst>
              <a:ext uri="{FF2B5EF4-FFF2-40B4-BE49-F238E27FC236}">
                <a16:creationId xmlns:a16="http://schemas.microsoft.com/office/drawing/2014/main" id="{6C5DA6F0-7A91-E130-F3F6-241599D49096}"/>
              </a:ext>
            </a:extLst>
          </p:cNvPr>
          <p:cNvSpPr>
            <a:spLocks noGrp="1"/>
          </p:cNvSpPr>
          <p:nvPr>
            <p:ph type="body" sz="quarter" idx="17"/>
          </p:nvPr>
        </p:nvSpPr>
        <p:spPr/>
        <p:txBody>
          <a:bodyPr/>
          <a:lstStyle/>
          <a:p>
            <a:endParaRPr lang="en-GB"/>
          </a:p>
        </p:txBody>
      </p:sp>
      <p:pic>
        <p:nvPicPr>
          <p:cNvPr id="14" name="Content Placeholder 13">
            <a:extLst>
              <a:ext uri="{FF2B5EF4-FFF2-40B4-BE49-F238E27FC236}">
                <a16:creationId xmlns:a16="http://schemas.microsoft.com/office/drawing/2014/main" id="{AA15FC55-9F01-D088-D4D5-36D368AB47BB}"/>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14519275" y="4031515"/>
            <a:ext cx="9191625" cy="6734057"/>
          </a:xfrm>
        </p:spPr>
      </p:pic>
    </p:spTree>
    <p:extLst>
      <p:ext uri="{BB962C8B-B14F-4D97-AF65-F5344CB8AC3E}">
        <p14:creationId xmlns:p14="http://schemas.microsoft.com/office/powerpoint/2010/main" val="182781221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8FB2A7B-8DC2-9FC2-46C7-CF0E2F5708B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574115" y="2695610"/>
            <a:ext cx="15168479" cy="9490512"/>
          </a:xfrm>
        </p:spPr>
      </p:pic>
      <p:sp>
        <p:nvSpPr>
          <p:cNvPr id="3" name="Content Placeholder 2">
            <a:extLst>
              <a:ext uri="{FF2B5EF4-FFF2-40B4-BE49-F238E27FC236}">
                <a16:creationId xmlns:a16="http://schemas.microsoft.com/office/drawing/2014/main" id="{DA01471E-CF33-A57E-0F00-A556596E7CB0}"/>
              </a:ext>
            </a:extLst>
          </p:cNvPr>
          <p:cNvSpPr>
            <a:spLocks noGrp="1"/>
          </p:cNvSpPr>
          <p:nvPr>
            <p:ph sz="half" idx="13"/>
          </p:nvPr>
        </p:nvSpPr>
        <p:spPr/>
        <p:txBody>
          <a:bodyPr/>
          <a:lstStyle/>
          <a:p>
            <a:endParaRPr lang="en-GB" dirty="0"/>
          </a:p>
        </p:txBody>
      </p:sp>
      <p:sp>
        <p:nvSpPr>
          <p:cNvPr id="4" name="Title 3">
            <a:extLst>
              <a:ext uri="{FF2B5EF4-FFF2-40B4-BE49-F238E27FC236}">
                <a16:creationId xmlns:a16="http://schemas.microsoft.com/office/drawing/2014/main" id="{65E82B1C-53D0-EE2B-4627-5796B823DA70}"/>
              </a:ext>
            </a:extLst>
          </p:cNvPr>
          <p:cNvSpPr>
            <a:spLocks noGrp="1"/>
          </p:cNvSpPr>
          <p:nvPr>
            <p:ph type="title"/>
          </p:nvPr>
        </p:nvSpPr>
        <p:spPr/>
        <p:txBody>
          <a:bodyPr/>
          <a:lstStyle/>
          <a:p>
            <a:r>
              <a:rPr lang="en-US" dirty="0"/>
              <a:t>Circuit</a:t>
            </a:r>
            <a:endParaRPr lang="en-GB" dirty="0"/>
          </a:p>
        </p:txBody>
      </p:sp>
      <p:sp>
        <p:nvSpPr>
          <p:cNvPr id="5" name="Date Placeholder 4">
            <a:extLst>
              <a:ext uri="{FF2B5EF4-FFF2-40B4-BE49-F238E27FC236}">
                <a16:creationId xmlns:a16="http://schemas.microsoft.com/office/drawing/2014/main" id="{7A81DBCE-20A3-0D31-7C30-CCA6CA5FCC45}"/>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962BE914-AB73-63C9-59EA-774DBE7FC6B3}"/>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7DEFDFDB-4E78-40A9-F0EB-6F47C031CF25}"/>
              </a:ext>
            </a:extLst>
          </p:cNvPr>
          <p:cNvSpPr>
            <a:spLocks noGrp="1"/>
          </p:cNvSpPr>
          <p:nvPr>
            <p:ph type="sldNum" sz="quarter" idx="4"/>
          </p:nvPr>
        </p:nvSpPr>
        <p:spPr/>
        <p:txBody>
          <a:bodyPr/>
          <a:lstStyle/>
          <a:p>
            <a:fld id="{EBE3AD81-3AD4-9C46-856E-C08CF1183C60}" type="slidenum">
              <a:rPr lang="en-US" kern="0" smtClean="0">
                <a:solidFill>
                  <a:srgbClr val="222B45"/>
                </a:solidFill>
              </a:rPr>
              <a:pPr/>
              <a:t>31</a:t>
            </a:fld>
            <a:endParaRPr lang="en-US" kern="0" dirty="0">
              <a:solidFill>
                <a:srgbClr val="222B45"/>
              </a:solidFill>
            </a:endParaRPr>
          </a:p>
        </p:txBody>
      </p:sp>
      <p:sp>
        <p:nvSpPr>
          <p:cNvPr id="8" name="Text Placeholder 7">
            <a:extLst>
              <a:ext uri="{FF2B5EF4-FFF2-40B4-BE49-F238E27FC236}">
                <a16:creationId xmlns:a16="http://schemas.microsoft.com/office/drawing/2014/main" id="{4C3C0EB6-C5B0-CE56-C21E-3B7DB59FD43F}"/>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endParaRPr lang="en-GB" sz="2400" dirty="0"/>
          </a:p>
        </p:txBody>
      </p:sp>
    </p:spTree>
    <p:extLst>
      <p:ext uri="{BB962C8B-B14F-4D97-AF65-F5344CB8AC3E}">
        <p14:creationId xmlns:p14="http://schemas.microsoft.com/office/powerpoint/2010/main" val="130419599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EE2F73AC-09E7-2FDA-B10E-C02735AE769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82739" y="2214342"/>
            <a:ext cx="7503148" cy="5305798"/>
          </a:xfrm>
        </p:spPr>
      </p:pic>
      <p:pic>
        <p:nvPicPr>
          <p:cNvPr id="14" name="Content Placeholder 13">
            <a:extLst>
              <a:ext uri="{FF2B5EF4-FFF2-40B4-BE49-F238E27FC236}">
                <a16:creationId xmlns:a16="http://schemas.microsoft.com/office/drawing/2014/main" id="{74BF1D5C-4463-E311-EE19-AC348358E977}"/>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5182739" y="6880325"/>
            <a:ext cx="7503147" cy="5305797"/>
          </a:xfrm>
        </p:spPr>
      </p:pic>
      <p:sp>
        <p:nvSpPr>
          <p:cNvPr id="4" name="Title 3">
            <a:extLst>
              <a:ext uri="{FF2B5EF4-FFF2-40B4-BE49-F238E27FC236}">
                <a16:creationId xmlns:a16="http://schemas.microsoft.com/office/drawing/2014/main" id="{6199C37A-9F4F-9E87-2668-D2EE6BD54B7A}"/>
              </a:ext>
            </a:extLst>
          </p:cNvPr>
          <p:cNvSpPr>
            <a:spLocks noGrp="1"/>
          </p:cNvSpPr>
          <p:nvPr>
            <p:ph type="title"/>
          </p:nvPr>
        </p:nvSpPr>
        <p:spPr/>
        <p:txBody>
          <a:bodyPr/>
          <a:lstStyle/>
          <a:p>
            <a:r>
              <a:rPr lang="en-US" dirty="0"/>
              <a:t>Cheetah Robot Simulation</a:t>
            </a:r>
            <a:endParaRPr lang="en-GB" dirty="0"/>
          </a:p>
        </p:txBody>
      </p:sp>
      <p:sp>
        <p:nvSpPr>
          <p:cNvPr id="5" name="Date Placeholder 4">
            <a:extLst>
              <a:ext uri="{FF2B5EF4-FFF2-40B4-BE49-F238E27FC236}">
                <a16:creationId xmlns:a16="http://schemas.microsoft.com/office/drawing/2014/main" id="{E6856C77-D84B-1DFB-3DDC-8DBB87393EDF}"/>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02A1E666-5930-801C-A7E4-0C75FD0E6C0F}"/>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52B229B9-552E-1FAD-AEBD-91F71A686B03}"/>
              </a:ext>
            </a:extLst>
          </p:cNvPr>
          <p:cNvSpPr>
            <a:spLocks noGrp="1"/>
          </p:cNvSpPr>
          <p:nvPr>
            <p:ph type="sldNum" sz="quarter" idx="4"/>
          </p:nvPr>
        </p:nvSpPr>
        <p:spPr/>
        <p:txBody>
          <a:bodyPr/>
          <a:lstStyle/>
          <a:p>
            <a:fld id="{EBE3AD81-3AD4-9C46-856E-C08CF1183C60}" type="slidenum">
              <a:rPr lang="en-US" kern="0" smtClean="0">
                <a:solidFill>
                  <a:srgbClr val="222B45"/>
                </a:solidFill>
              </a:rPr>
              <a:pPr/>
              <a:t>32</a:t>
            </a:fld>
            <a:endParaRPr lang="en-US" kern="0" dirty="0">
              <a:solidFill>
                <a:srgbClr val="222B45"/>
              </a:solidFill>
            </a:endParaRPr>
          </a:p>
        </p:txBody>
      </p:sp>
      <p:sp>
        <p:nvSpPr>
          <p:cNvPr id="8" name="Text Placeholder 7">
            <a:extLst>
              <a:ext uri="{FF2B5EF4-FFF2-40B4-BE49-F238E27FC236}">
                <a16:creationId xmlns:a16="http://schemas.microsoft.com/office/drawing/2014/main" id="{1134805E-9E5E-45CF-C9BD-2904D7DDB0F6}"/>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9525">
              <a:defRPr/>
            </a:pPr>
            <a:r>
              <a:rPr kumimoji="0" lang="en-US" sz="240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     </a:t>
            </a:r>
            <a:r>
              <a:rPr kumimoji="0" lang="en-US" sz="240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rPr>
              <a:t>⬤⭕⭕</a:t>
            </a:r>
            <a:endParaRPr kumimoji="0" lang="en-US" sz="240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pic>
        <p:nvPicPr>
          <p:cNvPr id="20" name="Picture 19">
            <a:extLst>
              <a:ext uri="{FF2B5EF4-FFF2-40B4-BE49-F238E27FC236}">
                <a16:creationId xmlns:a16="http://schemas.microsoft.com/office/drawing/2014/main" id="{9294F383-A957-A09B-B8F6-86D4790CB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8586" y="7773194"/>
            <a:ext cx="6324600" cy="4259278"/>
          </a:xfrm>
          <a:prstGeom prst="rect">
            <a:avLst/>
          </a:prstGeom>
        </p:spPr>
      </p:pic>
      <p:pic>
        <p:nvPicPr>
          <p:cNvPr id="22" name="Picture 21">
            <a:extLst>
              <a:ext uri="{FF2B5EF4-FFF2-40B4-BE49-F238E27FC236}">
                <a16:creationId xmlns:a16="http://schemas.microsoft.com/office/drawing/2014/main" id="{E86B2E2A-2D97-061C-55FB-22A3B7DAA682}"/>
              </a:ext>
            </a:extLst>
          </p:cNvPr>
          <p:cNvPicPr>
            <a:picLocks noChangeAspect="1"/>
          </p:cNvPicPr>
          <p:nvPr/>
        </p:nvPicPr>
        <p:blipFill rotWithShape="1">
          <a:blip r:embed="rId5"/>
          <a:srcRect l="60073" t="47778" r="9583" b="23333"/>
          <a:stretch/>
        </p:blipFill>
        <p:spPr>
          <a:xfrm>
            <a:off x="14389290" y="2937529"/>
            <a:ext cx="7953550" cy="4259278"/>
          </a:xfrm>
          <a:prstGeom prst="rect">
            <a:avLst/>
          </a:prstGeom>
        </p:spPr>
      </p:pic>
    </p:spTree>
    <p:extLst>
      <p:ext uri="{BB962C8B-B14F-4D97-AF65-F5344CB8AC3E}">
        <p14:creationId xmlns:p14="http://schemas.microsoft.com/office/powerpoint/2010/main" val="295927515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2C28EC-E1FE-4BAB-CF34-6A1AA1409151}"/>
              </a:ext>
            </a:extLst>
          </p:cNvPr>
          <p:cNvSpPr>
            <a:spLocks noGrp="1"/>
          </p:cNvSpPr>
          <p:nvPr>
            <p:ph sz="half" idx="1"/>
          </p:nvPr>
        </p:nvSpPr>
        <p:spPr/>
        <p:txBody>
          <a:bodyPr>
            <a:normAutofit/>
          </a:bodyPr>
          <a:lstStyle/>
          <a:p>
            <a:r>
              <a:rPr lang="en-GB" b="0" i="0" dirty="0">
                <a:effectLst/>
                <a:latin typeface="Arial" panose="020B0604020202020204" pitchFamily="34" charset="0"/>
              </a:rPr>
              <a:t>When tuning the controller, 2 choices were given. Either choosing a faster response time or a more robust transient response. A faster Response means more overshoot, while a slower response means zero overshoot. A more robust transient response means a slower response. When the controller is tested on hardware, a faster response was more </a:t>
            </a:r>
            <a:r>
              <a:rPr lang="en-GB" b="0" i="0" dirty="0" err="1">
                <a:effectLst/>
                <a:latin typeface="Arial" panose="020B0604020202020204" pitchFamily="34" charset="0"/>
              </a:rPr>
              <a:t>favorable</a:t>
            </a:r>
            <a:r>
              <a:rPr lang="en-GB" b="0" i="0" dirty="0">
                <a:effectLst/>
                <a:latin typeface="Arial" panose="020B0604020202020204" pitchFamily="34" charset="0"/>
              </a:rPr>
              <a:t>.</a:t>
            </a:r>
          </a:p>
          <a:p>
            <a:r>
              <a:rPr lang="en-GB" b="0" i="0" dirty="0">
                <a:effectLst/>
                <a:latin typeface="Arial" panose="020B0604020202020204" pitchFamily="34" charset="0"/>
              </a:rPr>
              <a:t> Therefore the controllers were designed based on a faster response. The figure on the right shows a slower step response which has degraded most of the requirements but decreased the overshoot of the closed-loop response. The table compares the characteristics of both </a:t>
            </a:r>
            <a:r>
              <a:rPr lang="en-GB" b="0" i="0" dirty="0" err="1">
                <a:effectLst/>
                <a:latin typeface="Arial" panose="020B0604020202020204" pitchFamily="34" charset="0"/>
              </a:rPr>
              <a:t>respsonses</a:t>
            </a:r>
            <a:r>
              <a:rPr lang="en-GB" b="0" i="0" dirty="0">
                <a:effectLst/>
                <a:latin typeface="Arial" panose="020B0604020202020204" pitchFamily="34" charset="0"/>
              </a:rPr>
              <a:t>.</a:t>
            </a:r>
            <a:endParaRPr lang="en-GB" dirty="0"/>
          </a:p>
        </p:txBody>
      </p:sp>
      <p:pic>
        <p:nvPicPr>
          <p:cNvPr id="10" name="Content Placeholder 9">
            <a:extLst>
              <a:ext uri="{FF2B5EF4-FFF2-40B4-BE49-F238E27FC236}">
                <a16:creationId xmlns:a16="http://schemas.microsoft.com/office/drawing/2014/main" id="{B82393CD-2AA0-5763-8536-81A4274FEA3D}"/>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5466219" y="2610322"/>
            <a:ext cx="7048960" cy="4934272"/>
          </a:xfrm>
        </p:spPr>
      </p:pic>
      <p:sp>
        <p:nvSpPr>
          <p:cNvPr id="4" name="Title 3">
            <a:extLst>
              <a:ext uri="{FF2B5EF4-FFF2-40B4-BE49-F238E27FC236}">
                <a16:creationId xmlns:a16="http://schemas.microsoft.com/office/drawing/2014/main" id="{BFCE5271-B739-D28C-CD1F-A3E04E72CE68}"/>
              </a:ext>
            </a:extLst>
          </p:cNvPr>
          <p:cNvSpPr>
            <a:spLocks noGrp="1"/>
          </p:cNvSpPr>
          <p:nvPr>
            <p:ph type="title"/>
          </p:nvPr>
        </p:nvSpPr>
        <p:spPr/>
        <p:txBody>
          <a:bodyPr/>
          <a:lstStyle/>
          <a:p>
            <a:r>
              <a:rPr lang="en-GB" dirty="0"/>
              <a:t>Tuning Choice</a:t>
            </a:r>
          </a:p>
        </p:txBody>
      </p:sp>
      <p:sp>
        <p:nvSpPr>
          <p:cNvPr id="5" name="Date Placeholder 4">
            <a:extLst>
              <a:ext uri="{FF2B5EF4-FFF2-40B4-BE49-F238E27FC236}">
                <a16:creationId xmlns:a16="http://schemas.microsoft.com/office/drawing/2014/main" id="{EDC41A42-B5F4-F753-21FC-EA802B029703}"/>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1F133D5E-5D17-2CCC-4B0B-5AD90FA67D41}"/>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6B2E194A-4739-3CB0-C0C7-B606E9E09B16}"/>
              </a:ext>
            </a:extLst>
          </p:cNvPr>
          <p:cNvSpPr>
            <a:spLocks noGrp="1"/>
          </p:cNvSpPr>
          <p:nvPr>
            <p:ph type="sldNum" sz="quarter" idx="4"/>
          </p:nvPr>
        </p:nvSpPr>
        <p:spPr/>
        <p:txBody>
          <a:bodyPr/>
          <a:lstStyle/>
          <a:p>
            <a:fld id="{EBE3AD81-3AD4-9C46-856E-C08CF1183C60}" type="slidenum">
              <a:rPr lang="en-US" kern="0" smtClean="0">
                <a:solidFill>
                  <a:srgbClr val="222B45"/>
                </a:solidFill>
              </a:rPr>
              <a:pPr/>
              <a:t>33</a:t>
            </a:fld>
            <a:endParaRPr lang="en-US" kern="0" dirty="0">
              <a:solidFill>
                <a:srgbClr val="222B45"/>
              </a:solidFill>
            </a:endParaRPr>
          </a:p>
        </p:txBody>
      </p:sp>
      <p:sp>
        <p:nvSpPr>
          <p:cNvPr id="8" name="Text Placeholder 7">
            <a:extLst>
              <a:ext uri="{FF2B5EF4-FFF2-40B4-BE49-F238E27FC236}">
                <a16:creationId xmlns:a16="http://schemas.microsoft.com/office/drawing/2014/main" id="{4DEE38F2-5B5C-D2C5-A727-1666CEA2B037}"/>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9525">
              <a:defRPr/>
            </a:pPr>
            <a:r>
              <a:rPr kumimoji="0" lang="en-US" sz="240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     </a:t>
            </a:r>
            <a:r>
              <a:rPr kumimoji="0" lang="en-US" sz="240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rPr>
              <a:t>⬤⬤⭕</a:t>
            </a:r>
            <a:endParaRPr kumimoji="0" lang="en-US" sz="240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pic>
        <p:nvPicPr>
          <p:cNvPr id="14" name="Picture 13">
            <a:extLst>
              <a:ext uri="{FF2B5EF4-FFF2-40B4-BE49-F238E27FC236}">
                <a16:creationId xmlns:a16="http://schemas.microsoft.com/office/drawing/2014/main" id="{B2E1E001-ED73-5661-23B9-2E8C97069CEB}"/>
              </a:ext>
            </a:extLst>
          </p:cNvPr>
          <p:cNvPicPr>
            <a:picLocks noChangeAspect="1"/>
          </p:cNvPicPr>
          <p:nvPr/>
        </p:nvPicPr>
        <p:blipFill rotWithShape="1">
          <a:blip r:embed="rId3"/>
          <a:srcRect l="60371" t="54444" r="10417" b="24815"/>
          <a:stretch/>
        </p:blipFill>
        <p:spPr>
          <a:xfrm>
            <a:off x="14061535" y="8077994"/>
            <a:ext cx="9334104" cy="3727847"/>
          </a:xfrm>
          <a:prstGeom prst="rect">
            <a:avLst/>
          </a:prstGeom>
        </p:spPr>
      </p:pic>
    </p:spTree>
    <p:extLst>
      <p:ext uri="{BB962C8B-B14F-4D97-AF65-F5344CB8AC3E}">
        <p14:creationId xmlns:p14="http://schemas.microsoft.com/office/powerpoint/2010/main" val="157228261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26D1299-6A2D-498B-22F4-9DE659CEE87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42983" y="2209688"/>
            <a:ext cx="7352741" cy="5199438"/>
          </a:xfrm>
        </p:spPr>
      </p:pic>
      <p:pic>
        <p:nvPicPr>
          <p:cNvPr id="12" name="Content Placeholder 11">
            <a:extLst>
              <a:ext uri="{FF2B5EF4-FFF2-40B4-BE49-F238E27FC236}">
                <a16:creationId xmlns:a16="http://schemas.microsoft.com/office/drawing/2014/main" id="{677D0EC5-7172-A6C3-E7E6-0E7F05A30670}"/>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5142983" y="6858794"/>
            <a:ext cx="7352741" cy="5199438"/>
          </a:xfrm>
        </p:spPr>
      </p:pic>
      <p:sp>
        <p:nvSpPr>
          <p:cNvPr id="4" name="Title 3">
            <a:extLst>
              <a:ext uri="{FF2B5EF4-FFF2-40B4-BE49-F238E27FC236}">
                <a16:creationId xmlns:a16="http://schemas.microsoft.com/office/drawing/2014/main" id="{D96A39AF-7056-9C97-9362-B74E641C176F}"/>
              </a:ext>
            </a:extLst>
          </p:cNvPr>
          <p:cNvSpPr>
            <a:spLocks noGrp="1"/>
          </p:cNvSpPr>
          <p:nvPr>
            <p:ph type="title"/>
          </p:nvPr>
        </p:nvSpPr>
        <p:spPr/>
        <p:txBody>
          <a:bodyPr>
            <a:normAutofit/>
          </a:bodyPr>
          <a:lstStyle/>
          <a:p>
            <a:r>
              <a:rPr lang="en-US" dirty="0"/>
              <a:t>Kangaroo Robot Simulation</a:t>
            </a:r>
            <a:endParaRPr lang="en-GB" dirty="0"/>
          </a:p>
        </p:txBody>
      </p:sp>
      <p:sp>
        <p:nvSpPr>
          <p:cNvPr id="5" name="Date Placeholder 4">
            <a:extLst>
              <a:ext uri="{FF2B5EF4-FFF2-40B4-BE49-F238E27FC236}">
                <a16:creationId xmlns:a16="http://schemas.microsoft.com/office/drawing/2014/main" id="{00BF26C3-5643-F3CE-819C-692A03E72E1F}"/>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1DD40C14-1CC8-5A5B-54AC-35A33D9E1937}"/>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1F0EE01B-48A5-B6F9-9911-8EC8AA1AD163}"/>
              </a:ext>
            </a:extLst>
          </p:cNvPr>
          <p:cNvSpPr>
            <a:spLocks noGrp="1"/>
          </p:cNvSpPr>
          <p:nvPr>
            <p:ph type="sldNum" sz="quarter" idx="4"/>
          </p:nvPr>
        </p:nvSpPr>
        <p:spPr/>
        <p:txBody>
          <a:bodyPr/>
          <a:lstStyle/>
          <a:p>
            <a:fld id="{EBE3AD81-3AD4-9C46-856E-C08CF1183C60}" type="slidenum">
              <a:rPr lang="en-US" kern="0" smtClean="0">
                <a:solidFill>
                  <a:srgbClr val="222B45"/>
                </a:solidFill>
              </a:rPr>
              <a:pPr/>
              <a:t>34</a:t>
            </a:fld>
            <a:endParaRPr lang="en-US" kern="0" dirty="0">
              <a:solidFill>
                <a:srgbClr val="222B45"/>
              </a:solidFill>
            </a:endParaRPr>
          </a:p>
        </p:txBody>
      </p:sp>
      <p:sp>
        <p:nvSpPr>
          <p:cNvPr id="8" name="Text Placeholder 7">
            <a:extLst>
              <a:ext uri="{FF2B5EF4-FFF2-40B4-BE49-F238E27FC236}">
                <a16:creationId xmlns:a16="http://schemas.microsoft.com/office/drawing/2014/main" id="{A932460F-9427-3828-3836-FCD5AF0F40B2}"/>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9525">
              <a:defRPr/>
            </a:pPr>
            <a:r>
              <a:rPr kumimoji="0" lang="en-US" sz="240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     </a:t>
            </a:r>
            <a:r>
              <a:rPr kumimoji="0" lang="en-US" sz="240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rPr>
              <a:t>⬤⬤⬤</a:t>
            </a:r>
            <a:endParaRPr kumimoji="0" lang="en-US" sz="240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pic>
        <p:nvPicPr>
          <p:cNvPr id="14" name="Picture 13">
            <a:extLst>
              <a:ext uri="{FF2B5EF4-FFF2-40B4-BE49-F238E27FC236}">
                <a16:creationId xmlns:a16="http://schemas.microsoft.com/office/drawing/2014/main" id="{4FDB5E01-46AE-C990-16FA-4FC8CE6DF441}"/>
              </a:ext>
            </a:extLst>
          </p:cNvPr>
          <p:cNvPicPr>
            <a:picLocks noChangeAspect="1"/>
          </p:cNvPicPr>
          <p:nvPr/>
        </p:nvPicPr>
        <p:blipFill rotWithShape="1">
          <a:blip r:embed="rId4"/>
          <a:srcRect l="59166" t="39630" r="9584" b="30740"/>
          <a:stretch/>
        </p:blipFill>
        <p:spPr>
          <a:xfrm>
            <a:off x="14151707" y="2610322"/>
            <a:ext cx="8246569" cy="4398170"/>
          </a:xfrm>
          <a:prstGeom prst="rect">
            <a:avLst/>
          </a:prstGeom>
        </p:spPr>
      </p:pic>
      <p:pic>
        <p:nvPicPr>
          <p:cNvPr id="18" name="Picture 17">
            <a:extLst>
              <a:ext uri="{FF2B5EF4-FFF2-40B4-BE49-F238E27FC236}">
                <a16:creationId xmlns:a16="http://schemas.microsoft.com/office/drawing/2014/main" id="{B54D0E2D-14AB-AD13-9ADA-0B41B158BB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12842" y="7390051"/>
            <a:ext cx="6769967" cy="4568597"/>
          </a:xfrm>
          <a:prstGeom prst="rect">
            <a:avLst/>
          </a:prstGeom>
        </p:spPr>
      </p:pic>
    </p:spTree>
    <p:extLst>
      <p:ext uri="{BB962C8B-B14F-4D97-AF65-F5344CB8AC3E}">
        <p14:creationId xmlns:p14="http://schemas.microsoft.com/office/powerpoint/2010/main" val="199461700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4D6DAB-A61E-19C4-3157-3BC8CD48FF2E}"/>
              </a:ext>
            </a:extLst>
          </p:cNvPr>
          <p:cNvSpPr>
            <a:spLocks noGrp="1"/>
          </p:cNvSpPr>
          <p:nvPr>
            <p:ph sz="half" idx="1"/>
          </p:nvPr>
        </p:nvSpPr>
        <p:spPr>
          <a:xfrm>
            <a:off x="4365545" y="2610323"/>
            <a:ext cx="19345354" cy="9577660"/>
          </a:xfrm>
        </p:spPr>
        <p:txBody>
          <a:bodyPr/>
          <a:lstStyle/>
          <a:p>
            <a:r>
              <a:rPr lang="en-GB" b="0" i="0" dirty="0">
                <a:effectLst/>
                <a:latin typeface="Arial" panose="020B0604020202020204" pitchFamily="34" charset="0"/>
              </a:rPr>
              <a:t>Series Elastic Actuators provide many benefits in force control of robots in unconstrained environments. These benefits include high force fidelity, extremely low impedance, low friction, and good force control bandwidth. Series Elastic Actuators employs a novel mechanical de- sign architecture that goes against the common machine design principle of “stiffer is better”.</a:t>
            </a:r>
            <a:br>
              <a:rPr lang="en-GB" dirty="0"/>
            </a:br>
            <a:endParaRPr lang="en-GB" dirty="0"/>
          </a:p>
          <a:p>
            <a:r>
              <a:rPr lang="en-GB" b="0" i="0" dirty="0">
                <a:effectLst/>
                <a:latin typeface="Arial" panose="020B0604020202020204" pitchFamily="34" charset="0"/>
              </a:rPr>
              <a:t>A compliant element is placed between the gear train and the driven load to intentionally reduce the stiffness of the actuator. These characteristics are desirable in many applications including legged robots, exoskeletons for human performance amplification, robotic arms, haptic interfaces, and adaptive suspensions.</a:t>
            </a:r>
            <a:endParaRPr lang="en-GB" dirty="0"/>
          </a:p>
        </p:txBody>
      </p:sp>
      <p:sp>
        <p:nvSpPr>
          <p:cNvPr id="3" name="Content Placeholder 2">
            <a:extLst>
              <a:ext uri="{FF2B5EF4-FFF2-40B4-BE49-F238E27FC236}">
                <a16:creationId xmlns:a16="http://schemas.microsoft.com/office/drawing/2014/main" id="{0027256E-51A5-24C4-6E70-9E8BD966D6AE}"/>
              </a:ext>
            </a:extLst>
          </p:cNvPr>
          <p:cNvSpPr>
            <a:spLocks noGrp="1"/>
          </p:cNvSpPr>
          <p:nvPr>
            <p:ph sz="half" idx="13"/>
          </p:nvPr>
        </p:nvSpPr>
        <p:spPr/>
        <p:txBody>
          <a:bodyPr/>
          <a:lstStyle/>
          <a:p>
            <a:endParaRPr lang="en-GB" dirty="0"/>
          </a:p>
        </p:txBody>
      </p:sp>
      <p:sp>
        <p:nvSpPr>
          <p:cNvPr id="4" name="Title 3">
            <a:extLst>
              <a:ext uri="{FF2B5EF4-FFF2-40B4-BE49-F238E27FC236}">
                <a16:creationId xmlns:a16="http://schemas.microsoft.com/office/drawing/2014/main" id="{F7EFB32C-4A10-0B2E-D76D-3CD9BB7C6788}"/>
              </a:ext>
            </a:extLst>
          </p:cNvPr>
          <p:cNvSpPr>
            <a:spLocks noGrp="1"/>
          </p:cNvSpPr>
          <p:nvPr>
            <p:ph type="title"/>
          </p:nvPr>
        </p:nvSpPr>
        <p:spPr/>
        <p:txBody>
          <a:bodyPr/>
          <a:lstStyle/>
          <a:p>
            <a:r>
              <a:rPr lang="en-US" dirty="0"/>
              <a:t>Conclusion</a:t>
            </a:r>
            <a:endParaRPr lang="en-GB" dirty="0"/>
          </a:p>
        </p:txBody>
      </p:sp>
      <p:sp>
        <p:nvSpPr>
          <p:cNvPr id="5" name="Date Placeholder 4">
            <a:extLst>
              <a:ext uri="{FF2B5EF4-FFF2-40B4-BE49-F238E27FC236}">
                <a16:creationId xmlns:a16="http://schemas.microsoft.com/office/drawing/2014/main" id="{CA2531CD-6281-6CB9-433C-1662F2A80DE0}"/>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68F6F664-DC2C-11F8-A86A-29031879E9BA}"/>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26DFDCF8-298B-1060-F178-BA6B8C42C578}"/>
              </a:ext>
            </a:extLst>
          </p:cNvPr>
          <p:cNvSpPr>
            <a:spLocks noGrp="1"/>
          </p:cNvSpPr>
          <p:nvPr>
            <p:ph type="sldNum" sz="quarter" idx="4"/>
          </p:nvPr>
        </p:nvSpPr>
        <p:spPr/>
        <p:txBody>
          <a:bodyPr/>
          <a:lstStyle/>
          <a:p>
            <a:fld id="{EBE3AD81-3AD4-9C46-856E-C08CF1183C60}" type="slidenum">
              <a:rPr lang="en-US" kern="0" smtClean="0">
                <a:solidFill>
                  <a:srgbClr val="222B45"/>
                </a:solidFill>
              </a:rPr>
              <a:pPr/>
              <a:t>35</a:t>
            </a:fld>
            <a:endParaRPr lang="en-US" kern="0" dirty="0">
              <a:solidFill>
                <a:srgbClr val="222B45"/>
              </a:solidFill>
            </a:endParaRPr>
          </a:p>
        </p:txBody>
      </p:sp>
      <p:sp>
        <p:nvSpPr>
          <p:cNvPr id="8" name="Text Placeholder 7">
            <a:extLst>
              <a:ext uri="{FF2B5EF4-FFF2-40B4-BE49-F238E27FC236}">
                <a16:creationId xmlns:a16="http://schemas.microsoft.com/office/drawing/2014/main" id="{22034447-EF30-C620-1338-0B2F19B63CFD}"/>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spTree>
    <p:extLst>
      <p:ext uri="{BB962C8B-B14F-4D97-AF65-F5344CB8AC3E}">
        <p14:creationId xmlns:p14="http://schemas.microsoft.com/office/powerpoint/2010/main" val="92218986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9668DE-B276-49C7-C64C-F339E56D157C}"/>
              </a:ext>
            </a:extLst>
          </p:cNvPr>
          <p:cNvSpPr>
            <a:spLocks noGrp="1"/>
          </p:cNvSpPr>
          <p:nvPr>
            <p:ph sz="half" idx="1"/>
          </p:nvPr>
        </p:nvSpPr>
        <p:spPr>
          <a:xfrm>
            <a:off x="4365545" y="2610323"/>
            <a:ext cx="19482674" cy="9577660"/>
          </a:xfrm>
        </p:spPr>
        <p:txBody>
          <a:bodyPr>
            <a:normAutofit/>
          </a:bodyPr>
          <a:lstStyle/>
          <a:p>
            <a:pPr algn="l" rtl="0"/>
            <a:r>
              <a:rPr lang="en-GB" dirty="0">
                <a:effectLst/>
                <a:latin typeface="Lato" panose="020F0502020204030203" pitchFamily="34" charset="0"/>
                <a:ea typeface="Lato" panose="020F0502020204030203" pitchFamily="34" charset="0"/>
                <a:cs typeface="Lato" panose="020F0502020204030203" pitchFamily="34" charset="0"/>
              </a:rPr>
              <a:t>The Bachelor’s project work throughout the semester was to design and implement a control</a:t>
            </a:r>
            <a:r>
              <a:rPr lang="en-GB" dirty="0">
                <a:latin typeface="Lato" panose="020F0502020204030203" pitchFamily="34" charset="0"/>
                <a:ea typeface="Lato" panose="020F0502020204030203" pitchFamily="34" charset="0"/>
                <a:cs typeface="Lato" panose="020F0502020204030203" pitchFamily="34" charset="0"/>
              </a:rPr>
              <a:t> </a:t>
            </a:r>
            <a:r>
              <a:rPr lang="en-GB" dirty="0">
                <a:effectLst/>
                <a:latin typeface="Lato" panose="020F0502020204030203" pitchFamily="34" charset="0"/>
                <a:ea typeface="Lato" panose="020F0502020204030203" pitchFamily="34" charset="0"/>
                <a:cs typeface="Lato" panose="020F0502020204030203" pitchFamily="34" charset="0"/>
              </a:rPr>
              <a:t>system on a Series Elastic Actuator Robotic Legs, Cheetah, and Kangaroo. Future Work that can be performed :</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rPr>
              <a:t>• Performing a design, model, and control for a Series Elastic Actuated Running and walking on two-leg mechanisms.</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rPr>
              <a:t>• Perform high-level control techniques on legged robotics SEA-based like Model Predictive Control(MPC), Adaptive Control, Fuzzy Logic Control, or Linear Quadratic Regulator Control(LQR).</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rPr>
              <a:t>• Implement the Series Elastic Actuator using the F-SEA model and implement it on Humanoid Legs.</a:t>
            </a:r>
            <a:endParaRPr lang="en-GB"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algn="l" rtl="0"/>
            <a:r>
              <a:rPr lang="en-GB" dirty="0">
                <a:solidFill>
                  <a:schemeClr val="tx1"/>
                </a:solidFill>
                <a:effectLst/>
                <a:latin typeface="Lato" panose="020F0502020204030203" pitchFamily="34" charset="0"/>
                <a:ea typeface="Lato" panose="020F0502020204030203" pitchFamily="34" charset="0"/>
                <a:cs typeface="Lato" panose="020F0502020204030203" pitchFamily="34" charset="0"/>
              </a:rPr>
              <a:t>Implement a dynamic stability criterion for walking and balancing using control architectures using an IMU.</a:t>
            </a:r>
            <a:br>
              <a:rPr lang="en-GB" b="0" i="0" dirty="0">
                <a:solidFill>
                  <a:srgbClr val="5D6879"/>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p:txBody>
      </p:sp>
      <p:sp>
        <p:nvSpPr>
          <p:cNvPr id="4" name="Title 3">
            <a:extLst>
              <a:ext uri="{FF2B5EF4-FFF2-40B4-BE49-F238E27FC236}">
                <a16:creationId xmlns:a16="http://schemas.microsoft.com/office/drawing/2014/main" id="{B3D16345-3ED1-ECDB-D22B-34E444ECA995}"/>
              </a:ext>
            </a:extLst>
          </p:cNvPr>
          <p:cNvSpPr>
            <a:spLocks noGrp="1"/>
          </p:cNvSpPr>
          <p:nvPr>
            <p:ph type="title"/>
          </p:nvPr>
        </p:nvSpPr>
        <p:spPr/>
        <p:txBody>
          <a:bodyPr/>
          <a:lstStyle/>
          <a:p>
            <a:r>
              <a:rPr lang="en-US" dirty="0"/>
              <a:t>Future Recommendations</a:t>
            </a:r>
            <a:endParaRPr lang="en-GB" dirty="0"/>
          </a:p>
        </p:txBody>
      </p:sp>
      <p:sp>
        <p:nvSpPr>
          <p:cNvPr id="5" name="Date Placeholder 4">
            <a:extLst>
              <a:ext uri="{FF2B5EF4-FFF2-40B4-BE49-F238E27FC236}">
                <a16:creationId xmlns:a16="http://schemas.microsoft.com/office/drawing/2014/main" id="{FB3718A2-ADA1-3657-4D98-7BB8E1235661}"/>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DCDD384E-E720-4EDA-443B-2A6A321B66CE}"/>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39EA7D4B-8792-5BD6-EA62-A615E9F19786}"/>
              </a:ext>
            </a:extLst>
          </p:cNvPr>
          <p:cNvSpPr>
            <a:spLocks noGrp="1"/>
          </p:cNvSpPr>
          <p:nvPr>
            <p:ph type="sldNum" sz="quarter" idx="4"/>
          </p:nvPr>
        </p:nvSpPr>
        <p:spPr/>
        <p:txBody>
          <a:bodyPr/>
          <a:lstStyle/>
          <a:p>
            <a:fld id="{EBE3AD81-3AD4-9C46-856E-C08CF1183C60}" type="slidenum">
              <a:rPr lang="en-US" kern="0" smtClean="0">
                <a:solidFill>
                  <a:srgbClr val="222B45"/>
                </a:solidFill>
              </a:rPr>
              <a:pPr/>
              <a:t>36</a:t>
            </a:fld>
            <a:endParaRPr lang="en-US" kern="0" dirty="0">
              <a:solidFill>
                <a:srgbClr val="222B45"/>
              </a:solidFill>
            </a:endParaRPr>
          </a:p>
        </p:txBody>
      </p:sp>
      <p:sp>
        <p:nvSpPr>
          <p:cNvPr id="8" name="Text Placeholder 7">
            <a:extLst>
              <a:ext uri="{FF2B5EF4-FFF2-40B4-BE49-F238E27FC236}">
                <a16:creationId xmlns:a16="http://schemas.microsoft.com/office/drawing/2014/main" id="{7A51F4D0-8D5F-D446-3466-4F6FA43A18F3}"/>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1"/>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spTree>
    <p:extLst>
      <p:ext uri="{BB962C8B-B14F-4D97-AF65-F5344CB8AC3E}">
        <p14:creationId xmlns:p14="http://schemas.microsoft.com/office/powerpoint/2010/main" val="89675634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870B56-5636-9660-CB3C-4686E3571971}"/>
              </a:ext>
            </a:extLst>
          </p:cNvPr>
          <p:cNvSpPr>
            <a:spLocks noGrp="1"/>
          </p:cNvSpPr>
          <p:nvPr>
            <p:ph sz="half" idx="1"/>
          </p:nvPr>
        </p:nvSpPr>
        <p:spPr>
          <a:xfrm>
            <a:off x="4365545" y="2610323"/>
            <a:ext cx="19330274" cy="9577660"/>
          </a:xfrm>
        </p:spPr>
        <p:txBody>
          <a:bodyPr>
            <a:normAutofit lnSpcReduction="10000"/>
          </a:bodyPr>
          <a:lstStyle/>
          <a:p>
            <a:pPr marL="742950" indent="-742950">
              <a:buFont typeface="+mj-lt"/>
              <a:buAutoNum type="arabicPeriod"/>
            </a:pPr>
            <a:r>
              <a:rPr lang="en-GB" dirty="0">
                <a:hlinkClick r:id="rId2"/>
              </a:rPr>
              <a:t>https://commons.wikimedia.org/wiki/File:ATHLETE_robot_climbing_a_hill.jpg</a:t>
            </a:r>
            <a:endParaRPr lang="en-GB" dirty="0"/>
          </a:p>
          <a:p>
            <a:pPr marL="742950" indent="-742950">
              <a:buFont typeface="+mj-lt"/>
              <a:buAutoNum type="arabicPeriod"/>
            </a:pPr>
            <a:r>
              <a:rPr lang="en-GB" dirty="0">
                <a:hlinkClick r:id="rId3"/>
              </a:rPr>
              <a:t>https://edition.cnn.com/videos/us/2021/02/25/robot-dog-paintball-gun-moos-pkg-vpx.cnn</a:t>
            </a:r>
            <a:endParaRPr lang="en-GB" dirty="0"/>
          </a:p>
          <a:p>
            <a:pPr marL="742950" indent="-742950">
              <a:buFont typeface="+mj-lt"/>
              <a:buAutoNum type="arabicPeriod"/>
            </a:pPr>
            <a:r>
              <a:rPr lang="en-GB" dirty="0">
                <a:hlinkClick r:id="rId4"/>
              </a:rPr>
              <a:t>https://hackaday.com/2015/12/03/an-introduction-to-series-elastic-actuators-for-a-robot/</a:t>
            </a:r>
            <a:endParaRPr lang="en-GB" dirty="0"/>
          </a:p>
          <a:p>
            <a:pPr marL="742950" indent="-742950">
              <a:buFont typeface="+mj-lt"/>
              <a:buAutoNum type="arabicPeriod"/>
            </a:pPr>
            <a:r>
              <a:rPr lang="en-GB" dirty="0"/>
              <a:t>https://www.google.com/search?q=series+elastic+actuator+gif&amp;tbm=isch&amp;ved=2ahUKEwiEhaLW0bz4AhUONBoKHd0_CLgQ2-cCegQIABAA&amp;oq=series+elastic+actuator+gif&amp;gs_lcp=CgNpbWcQA1AAWNsDYM4JaABwAHgAgAGxAYgBqAOSAQMwLjOYAQCgAQGqAQtnd3Mtd2l6LWltZ8ABAQ&amp;sclient=img&amp;ei=hLmwYoSzKI7oaN3_oMAL&amp;bih=718&amp;biw=1536&amp;safe=active#imgrc=6xkAbwtXeoybrM, 17</a:t>
            </a:r>
          </a:p>
          <a:p>
            <a:pPr marL="742950" indent="-742950">
              <a:buFont typeface="+mj-lt"/>
              <a:buAutoNum type="arabicPeriod"/>
            </a:pPr>
            <a:r>
              <a:rPr lang="en-GB" dirty="0">
                <a:hlinkClick r:id="rId5"/>
              </a:rPr>
              <a:t>https://www.therobotreport.com/top-5-countries-using-industrial-robots-2018/</a:t>
            </a:r>
            <a:endParaRPr lang="en-GB" dirty="0"/>
          </a:p>
          <a:p>
            <a:pPr marL="742950" indent="-742950">
              <a:buFont typeface="+mj-lt"/>
              <a:buAutoNum type="arabicPeriod"/>
            </a:pPr>
            <a:r>
              <a:rPr lang="en-GB" dirty="0">
                <a:hlinkClick r:id="rId6"/>
              </a:rPr>
              <a:t>https://www.osha.gov/otm/section-4-safety-hazards/chapter-4</a:t>
            </a:r>
            <a:endParaRPr lang="en-GB" dirty="0"/>
          </a:p>
          <a:p>
            <a:pPr marL="742950" indent="-742950">
              <a:buFont typeface="+mj-lt"/>
              <a:buAutoNum type="arabicPeriod"/>
            </a:pPr>
            <a:r>
              <a:rPr lang="en-GB" dirty="0">
                <a:hlinkClick r:id="rId7"/>
              </a:rPr>
              <a:t>https://giphy.com/explore/cobot</a:t>
            </a:r>
            <a:endParaRPr lang="en-GB" dirty="0"/>
          </a:p>
          <a:p>
            <a:pPr marL="742950" indent="-742950">
              <a:buFont typeface="+mj-lt"/>
              <a:buAutoNum type="arabicPeriod"/>
            </a:pPr>
            <a:r>
              <a:rPr lang="en-GB" dirty="0"/>
              <a:t>https://insights.tuv.com/hs-fs/hubfs/Images/P04/lady%20operator%20with%20cobots.jpg?width=607&amp;height=351&amp;name=lady%20operator%20with%20cobots.jpg</a:t>
            </a:r>
          </a:p>
          <a:p>
            <a:pPr marL="742950" indent="-742950">
              <a:buFont typeface="+mj-lt"/>
              <a:buAutoNum type="arabicPeriod"/>
            </a:pPr>
            <a:endParaRPr lang="en-GB" dirty="0"/>
          </a:p>
          <a:p>
            <a:pPr marL="742950" indent="-742950">
              <a:buFont typeface="+mj-lt"/>
              <a:buAutoNum type="arabicPeriod"/>
            </a:pPr>
            <a:endParaRPr lang="en-GB" dirty="0"/>
          </a:p>
          <a:p>
            <a:pPr marL="742950" indent="-742950">
              <a:buFont typeface="+mj-lt"/>
              <a:buAutoNum type="arabicPeriod"/>
            </a:pPr>
            <a:endParaRPr lang="en-GB" dirty="0"/>
          </a:p>
          <a:p>
            <a:pPr marL="742950" indent="-742950">
              <a:buFont typeface="+mj-lt"/>
              <a:buAutoNum type="arabicPeriod"/>
            </a:pPr>
            <a:endParaRPr lang="en-GB" dirty="0"/>
          </a:p>
          <a:p>
            <a:pPr marL="742950" indent="-742950">
              <a:buFont typeface="+mj-lt"/>
              <a:buAutoNum type="arabicPeriod"/>
            </a:pPr>
            <a:endParaRPr lang="en-GB" dirty="0"/>
          </a:p>
          <a:p>
            <a:pPr marL="742950" indent="-742950">
              <a:buFont typeface="+mj-lt"/>
              <a:buAutoNum type="arabicPeriod"/>
            </a:pPr>
            <a:endParaRPr lang="en-GB" dirty="0"/>
          </a:p>
        </p:txBody>
      </p:sp>
      <p:sp>
        <p:nvSpPr>
          <p:cNvPr id="4" name="Title 3">
            <a:extLst>
              <a:ext uri="{FF2B5EF4-FFF2-40B4-BE49-F238E27FC236}">
                <a16:creationId xmlns:a16="http://schemas.microsoft.com/office/drawing/2014/main" id="{963BAD71-955D-F8E4-6723-39ABD15C282E}"/>
              </a:ext>
            </a:extLst>
          </p:cNvPr>
          <p:cNvSpPr>
            <a:spLocks noGrp="1"/>
          </p:cNvSpPr>
          <p:nvPr>
            <p:ph type="title"/>
          </p:nvPr>
        </p:nvSpPr>
        <p:spPr/>
        <p:txBody>
          <a:bodyPr/>
          <a:lstStyle/>
          <a:p>
            <a:r>
              <a:rPr lang="en-US" dirty="0"/>
              <a:t>References</a:t>
            </a:r>
            <a:endParaRPr lang="en-GB" dirty="0"/>
          </a:p>
        </p:txBody>
      </p:sp>
      <p:sp>
        <p:nvSpPr>
          <p:cNvPr id="5" name="Date Placeholder 4">
            <a:extLst>
              <a:ext uri="{FF2B5EF4-FFF2-40B4-BE49-F238E27FC236}">
                <a16:creationId xmlns:a16="http://schemas.microsoft.com/office/drawing/2014/main" id="{A4100604-4511-27CD-322F-8722F5B7FCC1}"/>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3BC344F7-6BBB-A3C0-443D-CC134DDB9167}"/>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31FC86EE-2199-A5D3-2F69-3649567BC5E4}"/>
              </a:ext>
            </a:extLst>
          </p:cNvPr>
          <p:cNvSpPr>
            <a:spLocks noGrp="1"/>
          </p:cNvSpPr>
          <p:nvPr>
            <p:ph type="sldNum" sz="quarter" idx="4"/>
          </p:nvPr>
        </p:nvSpPr>
        <p:spPr/>
        <p:txBody>
          <a:bodyPr/>
          <a:lstStyle/>
          <a:p>
            <a:fld id="{EBE3AD81-3AD4-9C46-856E-C08CF1183C60}" type="slidenum">
              <a:rPr lang="en-US" kern="0" smtClean="0">
                <a:solidFill>
                  <a:srgbClr val="222B45"/>
                </a:solidFill>
              </a:rPr>
              <a:pPr/>
              <a:t>37</a:t>
            </a:fld>
            <a:endParaRPr lang="en-US" kern="0" dirty="0">
              <a:solidFill>
                <a:srgbClr val="222B45"/>
              </a:solidFill>
            </a:endParaRPr>
          </a:p>
        </p:txBody>
      </p:sp>
      <p:sp>
        <p:nvSpPr>
          <p:cNvPr id="8" name="Text Placeholder 7">
            <a:extLst>
              <a:ext uri="{FF2B5EF4-FFF2-40B4-BE49-F238E27FC236}">
                <a16:creationId xmlns:a16="http://schemas.microsoft.com/office/drawing/2014/main" id="{AAA49DC7-5D41-CDD2-20BA-12D3A23A2955}"/>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rPr>
              <a:t>References</a:t>
            </a:r>
          </a:p>
          <a:p>
            <a:pPr marL="9525">
              <a:defRPr/>
            </a:pPr>
            <a:r>
              <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rPr>
              <a:t>     </a:t>
            </a:r>
            <a:r>
              <a:rPr lang="en-US" sz="2400" dirty="0">
                <a:solidFill>
                  <a:schemeClr val="bg2"/>
                </a:solidFill>
                <a:effectLst>
                  <a:glow>
                    <a:srgbClr val="FFFFFF">
                      <a:alpha val="9000"/>
                    </a:srgbClr>
                  </a:glow>
                </a:effectLst>
                <a:ea typeface="Segoe UI Symbol" panose="020B0502040204020203" pitchFamily="34" charset="0"/>
              </a:rPr>
              <a:t>⬤</a:t>
            </a:r>
            <a:r>
              <a:rPr kumimoji="0" lang="en-US" sz="240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rPr>
              <a:t>⭕⭕</a:t>
            </a:r>
            <a:endParaRPr lang="en-US" sz="2400" dirty="0">
              <a:solidFill>
                <a:schemeClr val="bg2"/>
              </a:solidFill>
              <a:effectLst>
                <a:glow>
                  <a:srgbClr val="FFFFFF">
                    <a:alpha val="9000"/>
                  </a:srgbClr>
                </a:glow>
              </a:effectLst>
              <a:ea typeface="Segoe UI Symbol" panose="020B0502040204020203" pitchFamily="34" charset="0"/>
            </a:endParaRPr>
          </a:p>
          <a:p>
            <a:pPr marL="9525" marR="0" lvl="0" algn="just" defTabSz="1828434" rtl="0" eaLnBrk="1" fontAlgn="auto" latinLnBrk="0" hangingPunct="1">
              <a:lnSpc>
                <a:spcPct val="100000"/>
              </a:lnSpc>
              <a:spcBef>
                <a:spcPts val="0"/>
              </a:spcBef>
              <a:spcAft>
                <a:spcPts val="0"/>
              </a:spcAft>
              <a:buClrTx/>
              <a:buSzTx/>
              <a:tabLst/>
              <a:defRPr/>
            </a:pPr>
            <a:endPar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endParaRPr>
          </a:p>
          <a:p>
            <a:pPr marL="9525" marR="0" lvl="0" algn="just" defTabSz="1828434" rtl="0" eaLnBrk="1" fontAlgn="auto" latinLnBrk="0" hangingPunct="1">
              <a:lnSpc>
                <a:spcPct val="100000"/>
              </a:lnSpc>
              <a:spcBef>
                <a:spcPts val="0"/>
              </a:spcBef>
              <a:spcAft>
                <a:spcPts val="0"/>
              </a:spcAft>
              <a:buClrTx/>
              <a:buSzTx/>
              <a:tabLst/>
              <a:defRPr/>
            </a:pPr>
            <a:endPar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bg2"/>
              </a:solidFill>
              <a:effectLst/>
              <a:uLnTx/>
              <a:uFillTx/>
              <a:latin typeface="Lato"/>
              <a:ea typeface="+mn-ea"/>
              <a:cs typeface="+mn-cs"/>
            </a:endParaRPr>
          </a:p>
          <a:p>
            <a:endParaRPr lang="en-GB" dirty="0">
              <a:solidFill>
                <a:schemeClr val="bg2"/>
              </a:solidFill>
            </a:endParaRPr>
          </a:p>
        </p:txBody>
      </p:sp>
    </p:spTree>
    <p:extLst>
      <p:ext uri="{BB962C8B-B14F-4D97-AF65-F5344CB8AC3E}">
        <p14:creationId xmlns:p14="http://schemas.microsoft.com/office/powerpoint/2010/main" val="393999855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984232-B7DC-C35E-2B91-AAB33952E261}"/>
              </a:ext>
            </a:extLst>
          </p:cNvPr>
          <p:cNvSpPr>
            <a:spLocks noGrp="1"/>
          </p:cNvSpPr>
          <p:nvPr>
            <p:ph sz="half" idx="1"/>
          </p:nvPr>
        </p:nvSpPr>
        <p:spPr>
          <a:xfrm>
            <a:off x="4365545" y="2610323"/>
            <a:ext cx="19345354" cy="9577660"/>
          </a:xfrm>
        </p:spPr>
        <p:txBody>
          <a:bodyPr>
            <a:normAutofit lnSpcReduction="10000"/>
          </a:bodyPr>
          <a:lstStyle/>
          <a:p>
            <a:pPr marL="0" indent="0">
              <a:buNone/>
            </a:pPr>
            <a:r>
              <a:rPr lang="en-US" dirty="0"/>
              <a:t>9. </a:t>
            </a:r>
            <a:r>
              <a:rPr lang="en-US" dirty="0">
                <a:hlinkClick r:id="rId2"/>
              </a:rPr>
              <a:t>https://www.mdpi.com/1424-8220/19/24/5351/htm</a:t>
            </a:r>
            <a:endParaRPr lang="en-US" dirty="0"/>
          </a:p>
          <a:p>
            <a:pPr marL="0" indent="0">
              <a:buNone/>
            </a:pPr>
            <a:r>
              <a:rPr lang="en-US" dirty="0"/>
              <a:t>10. </a:t>
            </a:r>
            <a:r>
              <a:rPr lang="en-US" dirty="0">
                <a:hlinkClick r:id="rId3"/>
              </a:rPr>
              <a:t>https://hackaday.com/2015/12/03/an-introduction-to-series-elastic-actuators-for-a-robot/</a:t>
            </a:r>
            <a:endParaRPr lang="en-US" dirty="0"/>
          </a:p>
          <a:p>
            <a:pPr marL="0" indent="0">
              <a:buNone/>
            </a:pPr>
            <a:r>
              <a:rPr lang="en-US" dirty="0"/>
              <a:t>11. </a:t>
            </a:r>
            <a:r>
              <a:rPr lang="en-US" dirty="0">
                <a:hlinkClick r:id="rId4"/>
              </a:rPr>
              <a:t>https://hackaday.com/2013/12/03/compliant-robot-gripper-wont-scramble-your-eggs/</a:t>
            </a:r>
            <a:endParaRPr lang="en-US" dirty="0"/>
          </a:p>
          <a:p>
            <a:pPr marL="0" indent="0">
              <a:buNone/>
            </a:pPr>
            <a:r>
              <a:rPr lang="en-US" dirty="0"/>
              <a:t>12. https://www.frontiersin.org/articles/10.3389/fnbot.2019.00017/full</a:t>
            </a:r>
          </a:p>
          <a:p>
            <a:pPr marL="0" indent="0">
              <a:buNone/>
            </a:pPr>
            <a:r>
              <a:rPr lang="en-US" dirty="0"/>
              <a:t>13.</a:t>
            </a:r>
            <a:r>
              <a:rPr lang="en-GB" b="0" i="0" dirty="0">
                <a:solidFill>
                  <a:srgbClr val="222222"/>
                </a:solidFill>
                <a:effectLst/>
                <a:latin typeface="Arial" panose="020B0604020202020204" pitchFamily="34" charset="0"/>
              </a:rPr>
              <a:t> Robinson, D. W., Pratt, J. E., </a:t>
            </a:r>
            <a:r>
              <a:rPr lang="en-GB" b="0" i="0" dirty="0" err="1">
                <a:solidFill>
                  <a:srgbClr val="222222"/>
                </a:solidFill>
                <a:effectLst/>
                <a:latin typeface="Arial" panose="020B0604020202020204" pitchFamily="34" charset="0"/>
              </a:rPr>
              <a:t>Paluska</a:t>
            </a:r>
            <a:r>
              <a:rPr lang="en-GB" b="0" i="0" dirty="0">
                <a:solidFill>
                  <a:srgbClr val="222222"/>
                </a:solidFill>
                <a:effectLst/>
                <a:latin typeface="Arial" panose="020B0604020202020204" pitchFamily="34" charset="0"/>
              </a:rPr>
              <a:t>, D. J., &amp; Pratt, G. A. (1999, September). Series elastic actuator development for a biomimetic walking robot. In </a:t>
            </a:r>
            <a:r>
              <a:rPr lang="en-GB" b="0" i="1" dirty="0">
                <a:solidFill>
                  <a:srgbClr val="222222"/>
                </a:solidFill>
                <a:effectLst/>
                <a:latin typeface="Arial" panose="020B0604020202020204" pitchFamily="34" charset="0"/>
              </a:rPr>
              <a:t>1999 IEEE/ASME International Conference on Advanced Intelligent Mechatronics (Cat. No. 99TH8399)</a:t>
            </a:r>
            <a:r>
              <a:rPr lang="en-GB" b="0" i="0" dirty="0">
                <a:solidFill>
                  <a:srgbClr val="222222"/>
                </a:solidFill>
                <a:effectLst/>
                <a:latin typeface="Arial" panose="020B0604020202020204" pitchFamily="34" charset="0"/>
              </a:rPr>
              <a:t> (pp. 561-568). IEEE.</a:t>
            </a:r>
            <a:endParaRPr lang="en-US" dirty="0"/>
          </a:p>
          <a:p>
            <a:pPr marL="0" indent="0">
              <a:buNone/>
            </a:pPr>
            <a:r>
              <a:rPr lang="en-US" dirty="0"/>
              <a:t>14.</a:t>
            </a:r>
            <a:r>
              <a:rPr lang="en-GB" b="0" i="0" dirty="0">
                <a:solidFill>
                  <a:srgbClr val="222222"/>
                </a:solidFill>
                <a:effectLst/>
                <a:latin typeface="Arial" panose="020B0604020202020204" pitchFamily="34" charset="0"/>
              </a:rPr>
              <a:t> Paine, N., Oh, S., &amp; </a:t>
            </a:r>
            <a:r>
              <a:rPr lang="en-GB" b="0" i="0" dirty="0" err="1">
                <a:solidFill>
                  <a:srgbClr val="222222"/>
                </a:solidFill>
                <a:effectLst/>
                <a:latin typeface="Arial" panose="020B0604020202020204" pitchFamily="34" charset="0"/>
              </a:rPr>
              <a:t>Sentis</a:t>
            </a:r>
            <a:r>
              <a:rPr lang="en-GB" b="0" i="0" dirty="0">
                <a:solidFill>
                  <a:srgbClr val="222222"/>
                </a:solidFill>
                <a:effectLst/>
                <a:latin typeface="Arial" panose="020B0604020202020204" pitchFamily="34" charset="0"/>
              </a:rPr>
              <a:t>, L. (2013). Design and control considerations for high-performance series elastic actuators. </a:t>
            </a:r>
            <a:r>
              <a:rPr lang="en-GB" b="0" i="1" dirty="0">
                <a:solidFill>
                  <a:srgbClr val="222222"/>
                </a:solidFill>
                <a:effectLst/>
                <a:latin typeface="Arial" panose="020B0604020202020204" pitchFamily="34" charset="0"/>
              </a:rPr>
              <a:t>IEEE/ASME Transactions on Mechatronics</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19</a:t>
            </a:r>
            <a:r>
              <a:rPr lang="en-GB" b="0" i="0" dirty="0">
                <a:solidFill>
                  <a:srgbClr val="222222"/>
                </a:solidFill>
                <a:effectLst/>
                <a:latin typeface="Arial" panose="020B0604020202020204" pitchFamily="34" charset="0"/>
              </a:rPr>
              <a:t>(3), 1080-1091.</a:t>
            </a:r>
            <a:endParaRPr lang="en-US" dirty="0"/>
          </a:p>
          <a:p>
            <a:pPr marL="0" indent="0">
              <a:buNone/>
            </a:pPr>
            <a:r>
              <a:rPr lang="en-US" dirty="0"/>
              <a:t>15.</a:t>
            </a:r>
            <a:r>
              <a:rPr lang="en-GB" b="0" i="0" dirty="0">
                <a:solidFill>
                  <a:srgbClr val="222222"/>
                </a:solidFill>
                <a:effectLst/>
                <a:latin typeface="Arial" panose="020B0604020202020204" pitchFamily="34" charset="0"/>
              </a:rPr>
              <a:t> Wyeth, G. (2008, May). Demonstrating the safety and performance of a velocity sourced series elastic actuator. In </a:t>
            </a:r>
            <a:r>
              <a:rPr lang="en-GB" b="0" i="1" dirty="0">
                <a:solidFill>
                  <a:srgbClr val="222222"/>
                </a:solidFill>
                <a:effectLst/>
                <a:latin typeface="Arial" panose="020B0604020202020204" pitchFamily="34" charset="0"/>
              </a:rPr>
              <a:t>2008 IEEE International Conference on Robotics and Automation</a:t>
            </a:r>
            <a:r>
              <a:rPr lang="en-GB" b="0" i="0" dirty="0">
                <a:solidFill>
                  <a:srgbClr val="222222"/>
                </a:solidFill>
                <a:effectLst/>
                <a:latin typeface="Arial" panose="020B0604020202020204" pitchFamily="34" charset="0"/>
              </a:rPr>
              <a:t> (pp. 3642-3647). IEEE.</a:t>
            </a:r>
            <a:endParaRPr lang="en-US" dirty="0"/>
          </a:p>
          <a:p>
            <a:pPr marL="0" indent="0">
              <a:buNone/>
            </a:pPr>
            <a:r>
              <a:rPr lang="en-US" dirty="0"/>
              <a:t>16. https://yaoota.com/en-eg/product/dc-geared-motor-sg775125000-60k-20-watt-94rmin-279-nm-dcsg77-price-from-ram-e-shop-egypt</a:t>
            </a:r>
          </a:p>
          <a:p>
            <a:endParaRPr lang="en-US" dirty="0"/>
          </a:p>
          <a:p>
            <a:endParaRPr lang="en-GB" dirty="0"/>
          </a:p>
        </p:txBody>
      </p:sp>
      <p:sp>
        <p:nvSpPr>
          <p:cNvPr id="4" name="Title 3">
            <a:extLst>
              <a:ext uri="{FF2B5EF4-FFF2-40B4-BE49-F238E27FC236}">
                <a16:creationId xmlns:a16="http://schemas.microsoft.com/office/drawing/2014/main" id="{26DD124C-B96E-D04E-2615-3AB0A2AD55A2}"/>
              </a:ext>
            </a:extLst>
          </p:cNvPr>
          <p:cNvSpPr>
            <a:spLocks noGrp="1"/>
          </p:cNvSpPr>
          <p:nvPr>
            <p:ph type="title"/>
          </p:nvPr>
        </p:nvSpPr>
        <p:spPr/>
        <p:txBody>
          <a:bodyPr/>
          <a:lstStyle/>
          <a:p>
            <a:endParaRPr lang="en-GB"/>
          </a:p>
        </p:txBody>
      </p:sp>
      <p:sp>
        <p:nvSpPr>
          <p:cNvPr id="5" name="Date Placeholder 4">
            <a:extLst>
              <a:ext uri="{FF2B5EF4-FFF2-40B4-BE49-F238E27FC236}">
                <a16:creationId xmlns:a16="http://schemas.microsoft.com/office/drawing/2014/main" id="{BA5F38BB-14C3-4113-8D3C-782FCD9B2F64}"/>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4D005541-7347-7ED9-CA51-80D69E7AE3F2}"/>
              </a:ext>
            </a:extLst>
          </p:cNvPr>
          <p:cNvSpPr>
            <a:spLocks noGrp="1"/>
          </p:cNvSpPr>
          <p:nvPr>
            <p:ph type="ftr" sz="quarter" idx="3"/>
          </p:nvPr>
        </p:nvSpPr>
        <p:spPr/>
        <p:txBody>
          <a:bodyPr/>
          <a:lstStyle/>
          <a:p>
            <a:r>
              <a:rPr lang="en-US" kern="0">
                <a:solidFill>
                  <a:srgbClr val="222B45"/>
                </a:solidFill>
              </a:rPr>
              <a:t>Title</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EADB739B-F138-2320-541E-8A90526EC417}"/>
              </a:ext>
            </a:extLst>
          </p:cNvPr>
          <p:cNvSpPr>
            <a:spLocks noGrp="1"/>
          </p:cNvSpPr>
          <p:nvPr>
            <p:ph type="sldNum" sz="quarter" idx="4"/>
          </p:nvPr>
        </p:nvSpPr>
        <p:spPr/>
        <p:txBody>
          <a:bodyPr/>
          <a:lstStyle/>
          <a:p>
            <a:fld id="{EBE3AD81-3AD4-9C46-856E-C08CF1183C60}" type="slidenum">
              <a:rPr lang="en-US" kern="0" smtClean="0">
                <a:solidFill>
                  <a:srgbClr val="222B45"/>
                </a:solidFill>
              </a:rPr>
              <a:pPr/>
              <a:t>38</a:t>
            </a:fld>
            <a:endParaRPr lang="en-US" kern="0" dirty="0">
              <a:solidFill>
                <a:srgbClr val="222B45"/>
              </a:solidFill>
            </a:endParaRPr>
          </a:p>
        </p:txBody>
      </p:sp>
      <p:sp>
        <p:nvSpPr>
          <p:cNvPr id="8" name="Text Placeholder 7">
            <a:extLst>
              <a:ext uri="{FF2B5EF4-FFF2-40B4-BE49-F238E27FC236}">
                <a16:creationId xmlns:a16="http://schemas.microsoft.com/office/drawing/2014/main" id="{95CF6A17-EDD0-F77C-A09A-723C377F98A1}"/>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rPr>
              <a:t>References</a:t>
            </a:r>
          </a:p>
          <a:p>
            <a:pPr marL="9525">
              <a:defRPr/>
            </a:pPr>
            <a:r>
              <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rPr>
              <a:t>     </a:t>
            </a:r>
            <a:r>
              <a:rPr kumimoji="0" lang="en-US" sz="2400" b="0" i="0" u="none" strike="noStrike" kern="1200" cap="none" spc="0" normalizeH="0" baseline="0" noProof="0" dirty="0">
                <a:ln>
                  <a:noFill/>
                </a:ln>
                <a:solidFill>
                  <a:srgbClr val="EEECE1"/>
                </a:solidFill>
                <a:effectLst>
                  <a:glow>
                    <a:srgbClr val="FFFFFF">
                      <a:alpha val="9000"/>
                    </a:srgbClr>
                  </a:glow>
                </a:effectLst>
                <a:uLnTx/>
                <a:uFillTx/>
                <a:latin typeface="Lato"/>
                <a:ea typeface="Segoe UI Symbol" panose="020B0502040204020203" pitchFamily="34" charset="0"/>
                <a:cs typeface="+mn-cs"/>
              </a:rPr>
              <a:t>⬤⬤</a:t>
            </a:r>
            <a:r>
              <a:rPr kumimoji="0" lang="en-US" sz="2400" i="0" u="none" strike="noStrike" kern="1200" cap="none" spc="0" normalizeH="0" baseline="0" noProof="0" dirty="0">
                <a:ln>
                  <a:noFill/>
                </a:ln>
                <a:solidFill>
                  <a:prstClr val="white"/>
                </a:solidFill>
                <a:effectLst>
                  <a:glow>
                    <a:srgbClr val="FFFFFF">
                      <a:alpha val="9000"/>
                    </a:srgbClr>
                  </a:glow>
                </a:effectLst>
                <a:uLnTx/>
                <a:uFillTx/>
                <a:latin typeface="Lato"/>
                <a:ea typeface="Segoe UI Symbol" panose="020B0502040204020203" pitchFamily="34" charset="0"/>
                <a:cs typeface="+mn-cs"/>
              </a:rPr>
              <a:t>⭕</a:t>
            </a:r>
            <a:endParaRPr kumimoji="0" lang="en-US" sz="240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srgbClr val="EEECE1"/>
              </a:solidFill>
              <a:effectLst>
                <a:glow>
                  <a:srgbClr val="FFFFFF">
                    <a:alpha val="9000"/>
                  </a:srgbClr>
                </a:glow>
              </a:effectLst>
              <a:uLnTx/>
              <a:uFillTx/>
              <a:latin typeface="Lato"/>
              <a:ea typeface="Segoe UI Symbol" panose="020B0502040204020203" pitchFamily="34" charset="0"/>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EEECE1"/>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rgbClr val="EEECE1"/>
              </a:solidFill>
              <a:effectLst/>
              <a:uLnTx/>
              <a:uFillTx/>
              <a:latin typeface="Lato"/>
              <a:ea typeface="+mn-ea"/>
              <a:cs typeface="+mn-cs"/>
            </a:endParaRPr>
          </a:p>
          <a:p>
            <a:endParaRPr lang="en-GB" dirty="0"/>
          </a:p>
        </p:txBody>
      </p:sp>
    </p:spTree>
    <p:extLst>
      <p:ext uri="{BB962C8B-B14F-4D97-AF65-F5344CB8AC3E}">
        <p14:creationId xmlns:p14="http://schemas.microsoft.com/office/powerpoint/2010/main" val="208530394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F99417-AC4A-8578-0037-128834C68C37}"/>
              </a:ext>
            </a:extLst>
          </p:cNvPr>
          <p:cNvSpPr>
            <a:spLocks noGrp="1"/>
          </p:cNvSpPr>
          <p:nvPr>
            <p:ph sz="half" idx="1"/>
          </p:nvPr>
        </p:nvSpPr>
        <p:spPr>
          <a:xfrm>
            <a:off x="4365545" y="2610323"/>
            <a:ext cx="19330274" cy="9577660"/>
          </a:xfrm>
        </p:spPr>
        <p:txBody>
          <a:bodyPr/>
          <a:lstStyle/>
          <a:p>
            <a:pPr marL="0" indent="0">
              <a:buNone/>
            </a:pPr>
            <a:r>
              <a:rPr lang="en-US" dirty="0"/>
              <a:t>17. </a:t>
            </a:r>
            <a:r>
              <a:rPr lang="en-US" dirty="0">
                <a:hlinkClick r:id="rId2"/>
              </a:rPr>
              <a:t>https://en.wikipedia.org/wiki/PID_controller</a:t>
            </a:r>
            <a:endParaRPr lang="en-US" dirty="0"/>
          </a:p>
          <a:p>
            <a:pPr marL="0" indent="0">
              <a:buNone/>
            </a:pPr>
            <a:r>
              <a:rPr lang="en-US" dirty="0"/>
              <a:t>18. </a:t>
            </a:r>
            <a:r>
              <a:rPr lang="en-US" dirty="0">
                <a:hlinkClick r:id="rId3"/>
              </a:rPr>
              <a:t>https://ram-e-shop.com/product/cytron-10amp-5v-30v-dc-motor-driver-2-channels-mdd10a/</a:t>
            </a:r>
            <a:endParaRPr lang="en-US" dirty="0"/>
          </a:p>
          <a:p>
            <a:pPr marL="0" indent="0">
              <a:buNone/>
            </a:pPr>
            <a:r>
              <a:rPr lang="en-US" dirty="0"/>
              <a:t>19. https://linuxhint.com/arduino-uno-pinout-guide/</a:t>
            </a:r>
          </a:p>
          <a:p>
            <a:pPr marL="0" indent="0">
              <a:buNone/>
            </a:pPr>
            <a:r>
              <a:rPr lang="en-US" dirty="0"/>
              <a:t>20. https://howtomechatronics.com/tutorials/arduino/rotary-encoder-works-use-arduino/</a:t>
            </a:r>
          </a:p>
          <a:p>
            <a:pPr marL="0" indent="0">
              <a:buNone/>
            </a:pPr>
            <a:r>
              <a:rPr lang="en-US" dirty="0"/>
              <a:t>21. https://www.rs-online.vn/p/htd-timing-belt-450-5m-15/1755214/</a:t>
            </a:r>
          </a:p>
          <a:p>
            <a:endParaRPr lang="en-GB" dirty="0"/>
          </a:p>
        </p:txBody>
      </p:sp>
      <p:sp>
        <p:nvSpPr>
          <p:cNvPr id="4" name="Title 3">
            <a:extLst>
              <a:ext uri="{FF2B5EF4-FFF2-40B4-BE49-F238E27FC236}">
                <a16:creationId xmlns:a16="http://schemas.microsoft.com/office/drawing/2014/main" id="{37B54976-28A2-991B-70AB-A9F14D213384}"/>
              </a:ext>
            </a:extLst>
          </p:cNvPr>
          <p:cNvSpPr>
            <a:spLocks noGrp="1"/>
          </p:cNvSpPr>
          <p:nvPr>
            <p:ph type="title"/>
          </p:nvPr>
        </p:nvSpPr>
        <p:spPr/>
        <p:txBody>
          <a:bodyPr/>
          <a:lstStyle/>
          <a:p>
            <a:endParaRPr lang="en-GB"/>
          </a:p>
        </p:txBody>
      </p:sp>
      <p:sp>
        <p:nvSpPr>
          <p:cNvPr id="5" name="Date Placeholder 4">
            <a:extLst>
              <a:ext uri="{FF2B5EF4-FFF2-40B4-BE49-F238E27FC236}">
                <a16:creationId xmlns:a16="http://schemas.microsoft.com/office/drawing/2014/main" id="{FED6EDE3-DA04-86C9-4637-ADAE5AD715FA}"/>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7A402431-8D41-0471-3549-984730CEFE42}"/>
              </a:ext>
            </a:extLst>
          </p:cNvPr>
          <p:cNvSpPr>
            <a:spLocks noGrp="1"/>
          </p:cNvSpPr>
          <p:nvPr>
            <p:ph type="ftr" sz="quarter" idx="3"/>
          </p:nvPr>
        </p:nvSpPr>
        <p:spPr/>
        <p:txBody>
          <a:bodyPr/>
          <a:lstStyle/>
          <a:p>
            <a:r>
              <a:rPr lang="en-US" kern="0">
                <a:solidFill>
                  <a:srgbClr val="222B45"/>
                </a:solidFill>
              </a:rPr>
              <a:t>Title</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DEBEFB18-0346-602B-0022-FFD44415194C}"/>
              </a:ext>
            </a:extLst>
          </p:cNvPr>
          <p:cNvSpPr>
            <a:spLocks noGrp="1"/>
          </p:cNvSpPr>
          <p:nvPr>
            <p:ph type="sldNum" sz="quarter" idx="4"/>
          </p:nvPr>
        </p:nvSpPr>
        <p:spPr/>
        <p:txBody>
          <a:bodyPr/>
          <a:lstStyle/>
          <a:p>
            <a:fld id="{EBE3AD81-3AD4-9C46-856E-C08CF1183C60}" type="slidenum">
              <a:rPr lang="en-US" kern="0" smtClean="0">
                <a:solidFill>
                  <a:srgbClr val="222B45"/>
                </a:solidFill>
              </a:rPr>
              <a:pPr/>
              <a:t>39</a:t>
            </a:fld>
            <a:endParaRPr lang="en-US" kern="0" dirty="0">
              <a:solidFill>
                <a:srgbClr val="222B45"/>
              </a:solidFill>
            </a:endParaRPr>
          </a:p>
        </p:txBody>
      </p:sp>
      <p:sp>
        <p:nvSpPr>
          <p:cNvPr id="8" name="Text Placeholder 7">
            <a:extLst>
              <a:ext uri="{FF2B5EF4-FFF2-40B4-BE49-F238E27FC236}">
                <a16:creationId xmlns:a16="http://schemas.microsoft.com/office/drawing/2014/main" id="{E8386CB8-4BD6-AB4F-4D1F-7C4F8D75B77D}"/>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Introduction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rPr>
              <a:t>References</a:t>
            </a:r>
          </a:p>
          <a:p>
            <a:pPr marL="9525">
              <a:defRPr/>
            </a:pPr>
            <a:r>
              <a:rPr kumimoji="0" lang="en-US" sz="2400" b="1" i="0" u="none" strike="noStrike" kern="1200" cap="none" spc="0" normalizeH="0" baseline="0" noProof="0">
                <a:ln>
                  <a:noFill/>
                </a:ln>
                <a:solidFill>
                  <a:srgbClr val="EEECE1"/>
                </a:solidFill>
                <a:effectLst>
                  <a:glow>
                    <a:srgbClr val="FFFFFF">
                      <a:alpha val="9000"/>
                    </a:srgbClr>
                  </a:glow>
                  <a:reflection endPos="0" dist="50800" dir="5400000" sy="-100000" algn="bl" rotWithShape="0"/>
                </a:effectLst>
                <a:uLnTx/>
                <a:uFillTx/>
                <a:latin typeface="Lato"/>
                <a:ea typeface="+mn-ea"/>
                <a:cs typeface="+mn-cs"/>
              </a:rPr>
              <a:t>     </a:t>
            </a:r>
            <a:r>
              <a:rPr kumimoji="0" lang="en-US" sz="2400" b="0" i="0" u="none" strike="noStrike" kern="1200" cap="none" spc="0" normalizeH="0" baseline="0" noProof="0">
                <a:ln>
                  <a:noFill/>
                </a:ln>
                <a:solidFill>
                  <a:srgbClr val="EEECE1"/>
                </a:solidFill>
                <a:effectLst>
                  <a:glow>
                    <a:srgbClr val="FFFFFF">
                      <a:alpha val="9000"/>
                    </a:srgbClr>
                  </a:glow>
                </a:effectLst>
                <a:uLnTx/>
                <a:uFillTx/>
                <a:latin typeface="Lato"/>
                <a:ea typeface="Segoe UI Symbol" panose="020B0502040204020203" pitchFamily="34" charset="0"/>
                <a:cs typeface="+mn-cs"/>
              </a:rPr>
              <a:t>⬤⬤⬤</a:t>
            </a:r>
            <a:endParaRPr kumimoji="0" lang="en-US" sz="2400" b="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srgbClr val="EEECE1"/>
              </a:solidFill>
              <a:effectLst>
                <a:glow>
                  <a:srgbClr val="FFFFFF">
                    <a:alpha val="9000"/>
                  </a:srgbClr>
                </a:glow>
              </a:effectLst>
              <a:uLnTx/>
              <a:uFillTx/>
              <a:latin typeface="Lato"/>
              <a:ea typeface="Segoe UI Symbol" panose="020B0502040204020203" pitchFamily="34" charset="0"/>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9525"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rgbClr val="EEECE1"/>
              </a:solidFill>
              <a:effectLst>
                <a:glow>
                  <a:srgbClr val="FFFFFF">
                    <a:alpha val="9000"/>
                  </a:srgbClr>
                </a:glow>
                <a:reflection endPos="0" dist="50800" dir="5400000" sy="-100000" algn="bl" rotWithShape="0"/>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EEECE1"/>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rgbClr val="EEECE1"/>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spTree>
    <p:extLst>
      <p:ext uri="{BB962C8B-B14F-4D97-AF65-F5344CB8AC3E}">
        <p14:creationId xmlns:p14="http://schemas.microsoft.com/office/powerpoint/2010/main" val="185957825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8BD6A4-7DB0-8503-16F5-58369F483294}"/>
              </a:ext>
            </a:extLst>
          </p:cNvPr>
          <p:cNvSpPr>
            <a:spLocks noGrp="1"/>
          </p:cNvSpPr>
          <p:nvPr>
            <p:ph sz="half" idx="13"/>
          </p:nvPr>
        </p:nvSpPr>
        <p:spPr>
          <a:xfrm>
            <a:off x="4150274" y="2311728"/>
            <a:ext cx="10009112" cy="9903689"/>
          </a:xfrm>
        </p:spPr>
        <p:txBody>
          <a:bodyPr>
            <a:normAutofit/>
          </a:bodyPr>
          <a:lstStyle/>
          <a:p>
            <a:r>
              <a:rPr lang="en-GB" b="0" i="0" dirty="0">
                <a:effectLst/>
                <a:latin typeface="Arial" panose="020B0604020202020204" pitchFamily="34" charset="0"/>
              </a:rPr>
              <a:t>A robot is a programmable machine that can assist people or emulate human actions. Robots have evolved to accomplish duties such as fighting fires and aiding with extremely complex procedures. Each robot has a different degree of autonomy, ranging from fully autonomous to human-controlled.</a:t>
            </a:r>
          </a:p>
          <a:p>
            <a:endParaRPr lang="en-GB" dirty="0">
              <a:latin typeface="Arial" panose="020B0604020202020204" pitchFamily="34" charset="0"/>
            </a:endParaRPr>
          </a:p>
          <a:p>
            <a:pPr marL="0" indent="0">
              <a:buNone/>
            </a:pPr>
            <a:endParaRPr lang="en-GB" b="0" i="0" dirty="0">
              <a:effectLst/>
              <a:latin typeface="Arial" panose="020B0604020202020204" pitchFamily="34" charset="0"/>
            </a:endParaRPr>
          </a:p>
          <a:p>
            <a:r>
              <a:rPr lang="en-US" dirty="0"/>
              <a:t>Robotics Features</a:t>
            </a:r>
          </a:p>
          <a:p>
            <a:pPr marL="742950" indent="-742950">
              <a:buFont typeface="+mj-lt"/>
              <a:buAutoNum type="arabicPeriod"/>
            </a:pPr>
            <a:r>
              <a:rPr lang="en-GB" b="0" i="0" dirty="0">
                <a:effectLst/>
                <a:latin typeface="Arial" panose="020B0604020202020204" pitchFamily="34" charset="0"/>
              </a:rPr>
              <a:t>All robots have some type of mechanical structure</a:t>
            </a:r>
            <a:r>
              <a:rPr lang="en-US" b="0" i="0" dirty="0">
                <a:effectLst/>
                <a:latin typeface="Arial" panose="020B0604020202020204" pitchFamily="34" charset="0"/>
              </a:rPr>
              <a:t>.</a:t>
            </a:r>
          </a:p>
          <a:p>
            <a:pPr marL="742950" indent="-742950">
              <a:buFont typeface="+mj-lt"/>
              <a:buAutoNum type="arabicPeriod"/>
            </a:pPr>
            <a:r>
              <a:rPr lang="en-GB" b="0" i="0" dirty="0">
                <a:effectLst/>
                <a:latin typeface="Arial" panose="020B0604020202020204" pitchFamily="34" charset="0"/>
              </a:rPr>
              <a:t>Electrical components are required by robots to manage and power the machines</a:t>
            </a:r>
            <a:r>
              <a:rPr lang="en-US" dirty="0">
                <a:latin typeface="Arial" panose="020B0604020202020204" pitchFamily="34" charset="0"/>
              </a:rPr>
              <a:t>.</a:t>
            </a:r>
          </a:p>
          <a:p>
            <a:pPr marL="742950" indent="-742950">
              <a:buFont typeface="+mj-lt"/>
              <a:buAutoNum type="arabicPeriod"/>
            </a:pPr>
            <a:r>
              <a:rPr lang="en-GB" dirty="0"/>
              <a:t>At least some amount of computer programming is present in robots.</a:t>
            </a:r>
          </a:p>
          <a:p>
            <a:endParaRPr lang="en-GB" sz="4400" dirty="0"/>
          </a:p>
        </p:txBody>
      </p:sp>
      <p:sp>
        <p:nvSpPr>
          <p:cNvPr id="4" name="Title 3">
            <a:extLst>
              <a:ext uri="{FF2B5EF4-FFF2-40B4-BE49-F238E27FC236}">
                <a16:creationId xmlns:a16="http://schemas.microsoft.com/office/drawing/2014/main" id="{8640DA33-8A0F-F4D4-5DD9-7753F9F8865D}"/>
              </a:ext>
            </a:extLst>
          </p:cNvPr>
          <p:cNvSpPr>
            <a:spLocks noGrp="1"/>
          </p:cNvSpPr>
          <p:nvPr>
            <p:ph type="title"/>
          </p:nvPr>
        </p:nvSpPr>
        <p:spPr/>
        <p:txBody>
          <a:bodyPr/>
          <a:lstStyle/>
          <a:p>
            <a:r>
              <a:rPr lang="en-US" dirty="0"/>
              <a:t>Robotics</a:t>
            </a:r>
            <a:endParaRPr lang="en-GB" dirty="0"/>
          </a:p>
        </p:txBody>
      </p:sp>
      <p:sp>
        <p:nvSpPr>
          <p:cNvPr id="5" name="Date Placeholder 4">
            <a:extLst>
              <a:ext uri="{FF2B5EF4-FFF2-40B4-BE49-F238E27FC236}">
                <a16:creationId xmlns:a16="http://schemas.microsoft.com/office/drawing/2014/main" id="{AD303D0B-C9BC-1B94-A356-E04C243F8204}"/>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2BEFF8E7-DDDD-BD3D-836C-5426A3E87375}"/>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D4C7170D-FA2F-923C-D88D-F19C7259CDA5}"/>
              </a:ext>
            </a:extLst>
          </p:cNvPr>
          <p:cNvSpPr>
            <a:spLocks noGrp="1"/>
          </p:cNvSpPr>
          <p:nvPr>
            <p:ph type="sldNum" sz="quarter" idx="4"/>
          </p:nvPr>
        </p:nvSpPr>
        <p:spPr/>
        <p:txBody>
          <a:bodyPr/>
          <a:lstStyle/>
          <a:p>
            <a:fld id="{EBE3AD81-3AD4-9C46-856E-C08CF1183C60}" type="slidenum">
              <a:rPr lang="en-US" kern="0" smtClean="0">
                <a:solidFill>
                  <a:srgbClr val="222B45"/>
                </a:solidFill>
              </a:rPr>
              <a:pPr/>
              <a:t>4</a:t>
            </a:fld>
            <a:endParaRPr lang="en-US" kern="0" dirty="0">
              <a:solidFill>
                <a:srgbClr val="222B45"/>
              </a:solidFill>
            </a:endParaRPr>
          </a:p>
        </p:txBody>
      </p:sp>
      <p:sp>
        <p:nvSpPr>
          <p:cNvPr id="8" name="Text Placeholder 7">
            <a:extLst>
              <a:ext uri="{FF2B5EF4-FFF2-40B4-BE49-F238E27FC236}">
                <a16:creationId xmlns:a16="http://schemas.microsoft.com/office/drawing/2014/main" id="{3BADC789-1911-8A70-1E13-0F867AC1C51A}"/>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indent="-342900">
              <a:buFont typeface="Arial" panose="020B0604020202020204" pitchFamily="34" charset="0"/>
              <a:buChar char="•"/>
              <a:defRPr/>
            </a:pPr>
            <a:r>
              <a:rPr kumimoji="0" lang="en-US" sz="240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Introduction</a:t>
            </a:r>
            <a:endParaRPr lang="en-US" sz="2400" dirty="0">
              <a:solidFill>
                <a:prstClr val="white"/>
              </a:solidFill>
              <a:effectLst>
                <a:glow>
                  <a:srgbClr val="FFFFFF">
                    <a:alpha val="9000"/>
                  </a:srgbClr>
                </a:glow>
                <a:reflection endPos="0" dist="50800" dir="5400000" sy="-100000" algn="bl" rotWithShape="0"/>
              </a:effectLst>
            </a:endParaRP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References</a:t>
            </a:r>
          </a:p>
          <a:p>
            <a:endParaRPr lang="en-GB" dirty="0"/>
          </a:p>
        </p:txBody>
      </p:sp>
      <p:grpSp>
        <p:nvGrpSpPr>
          <p:cNvPr id="11" name="Group 10">
            <a:extLst>
              <a:ext uri="{FF2B5EF4-FFF2-40B4-BE49-F238E27FC236}">
                <a16:creationId xmlns:a16="http://schemas.microsoft.com/office/drawing/2014/main" id="{EB6479AB-A435-BA0C-D834-5BF0322BBCD1}"/>
              </a:ext>
            </a:extLst>
          </p:cNvPr>
          <p:cNvGrpSpPr/>
          <p:nvPr/>
        </p:nvGrpSpPr>
        <p:grpSpPr>
          <a:xfrm>
            <a:off x="15923419" y="2274537"/>
            <a:ext cx="5975469" cy="5434475"/>
            <a:chOff x="4514707" y="3942168"/>
            <a:chExt cx="8817912" cy="7755633"/>
          </a:xfrm>
        </p:grpSpPr>
        <p:pic>
          <p:nvPicPr>
            <p:cNvPr id="9" name="Picture 8">
              <a:extLst>
                <a:ext uri="{FF2B5EF4-FFF2-40B4-BE49-F238E27FC236}">
                  <a16:creationId xmlns:a16="http://schemas.microsoft.com/office/drawing/2014/main" id="{49BF6DA6-E9F5-D31F-2BEA-60AC693EA8B3}"/>
                </a:ext>
              </a:extLst>
            </p:cNvPr>
            <p:cNvPicPr>
              <a:picLocks noChangeAspect="1"/>
            </p:cNvPicPr>
            <p:nvPr/>
          </p:nvPicPr>
          <p:blipFill rotWithShape="1">
            <a:blip r:embed="rId2"/>
            <a:srcRect l="16668"/>
            <a:stretch/>
          </p:blipFill>
          <p:spPr>
            <a:xfrm>
              <a:off x="4514707" y="3942168"/>
              <a:ext cx="7674912" cy="6833243"/>
            </a:xfrm>
            <a:prstGeom prst="rect">
              <a:avLst/>
            </a:prstGeom>
          </p:spPr>
        </p:pic>
        <p:sp>
          <p:nvSpPr>
            <p:cNvPr id="10" name="TextBox 9">
              <a:extLst>
                <a:ext uri="{FF2B5EF4-FFF2-40B4-BE49-F238E27FC236}">
                  <a16:creationId xmlns:a16="http://schemas.microsoft.com/office/drawing/2014/main" id="{F1C719CD-97EE-72E1-467C-03E6590A3B97}"/>
                </a:ext>
              </a:extLst>
            </p:cNvPr>
            <p:cNvSpPr txBox="1"/>
            <p:nvPr/>
          </p:nvSpPr>
          <p:spPr>
            <a:xfrm>
              <a:off x="4514707" y="10775411"/>
              <a:ext cx="8817912" cy="922390"/>
            </a:xfrm>
            <a:prstGeom prst="rect">
              <a:avLst/>
            </a:prstGeom>
            <a:noFill/>
          </p:spPr>
          <p:txBody>
            <a:bodyPr wrap="square" rtlCol="0">
              <a:spAutoFit/>
            </a:bodyPr>
            <a:lstStyle/>
            <a:p>
              <a:pPr algn="ctr"/>
              <a:r>
                <a:rPr lang="en-US" sz="3600" dirty="0">
                  <a:latin typeface="Source Sans Pro" panose="020B0503030403020204" pitchFamily="34" charset="0"/>
                  <a:ea typeface="Source Sans Pro" panose="020B0503030403020204" pitchFamily="34" charset="0"/>
                </a:rPr>
                <a:t>RBX1 Robot [4]</a:t>
              </a:r>
              <a:endParaRPr lang="en-GB" sz="3600" dirty="0">
                <a:latin typeface="Source Sans Pro" panose="020B0503030403020204" pitchFamily="34" charset="0"/>
                <a:ea typeface="Source Sans Pro" panose="020B0503030403020204" pitchFamily="34" charset="0"/>
              </a:endParaRPr>
            </a:p>
          </p:txBody>
        </p:sp>
      </p:grpSp>
      <p:sp>
        <p:nvSpPr>
          <p:cNvPr id="13" name="Content Placeholder 12">
            <a:extLst>
              <a:ext uri="{FF2B5EF4-FFF2-40B4-BE49-F238E27FC236}">
                <a16:creationId xmlns:a16="http://schemas.microsoft.com/office/drawing/2014/main" id="{AB4257CC-A21C-5232-1FDE-BC780CB8B2B9}"/>
              </a:ext>
            </a:extLst>
          </p:cNvPr>
          <p:cNvSpPr>
            <a:spLocks noGrp="1"/>
          </p:cNvSpPr>
          <p:nvPr>
            <p:ph sz="half" idx="1"/>
          </p:nvPr>
        </p:nvSpPr>
        <p:spPr/>
        <p:txBody>
          <a:bodyPr/>
          <a:lstStyle/>
          <a:p>
            <a:endParaRPr lang="en-GB"/>
          </a:p>
        </p:txBody>
      </p:sp>
      <p:pic>
        <p:nvPicPr>
          <p:cNvPr id="14" name="Picture 13">
            <a:extLst>
              <a:ext uri="{FF2B5EF4-FFF2-40B4-BE49-F238E27FC236}">
                <a16:creationId xmlns:a16="http://schemas.microsoft.com/office/drawing/2014/main" id="{C19F05EF-8476-4CA4-0211-4837E9A7EE7D}"/>
              </a:ext>
            </a:extLst>
          </p:cNvPr>
          <p:cNvPicPr>
            <a:picLocks noChangeAspect="1"/>
          </p:cNvPicPr>
          <p:nvPr/>
        </p:nvPicPr>
        <p:blipFill>
          <a:blip r:embed="rId3"/>
          <a:stretch>
            <a:fillRect/>
          </a:stretch>
        </p:blipFill>
        <p:spPr>
          <a:xfrm>
            <a:off x="16518643" y="7716930"/>
            <a:ext cx="5088959" cy="4836029"/>
          </a:xfrm>
          <a:prstGeom prst="rect">
            <a:avLst/>
          </a:prstGeom>
        </p:spPr>
      </p:pic>
    </p:spTree>
    <p:extLst>
      <p:ext uri="{BB962C8B-B14F-4D97-AF65-F5344CB8AC3E}">
        <p14:creationId xmlns:p14="http://schemas.microsoft.com/office/powerpoint/2010/main" val="135749560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89C70-1DC7-4880-B397-20CC748DC506}"/>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DE820E29-4BC9-4167-BEB5-61C3DE1F2466}"/>
              </a:ext>
            </a:extLst>
          </p:cNvPr>
          <p:cNvSpPr>
            <a:spLocks noGrp="1"/>
          </p:cNvSpPr>
          <p:nvPr>
            <p:ph type="dt" sz="half" idx="10"/>
          </p:nvPr>
        </p:nvSpPr>
        <p:spPr/>
        <p:txBody>
          <a:bodyPr/>
          <a:lstStyle/>
          <a:p>
            <a:fld id="{D795620C-D079-4639-90FD-003D9029FCB4}" type="datetime2">
              <a:rPr lang="en-US" kern="0" smtClean="0">
                <a:solidFill>
                  <a:srgbClr val="222B45"/>
                </a:solidFill>
              </a:rPr>
              <a:t>Thursday, June 23, 2022</a:t>
            </a:fld>
            <a:endParaRPr lang="en-US" kern="0" dirty="0">
              <a:solidFill>
                <a:srgbClr val="222B45"/>
              </a:solidFill>
            </a:endParaRPr>
          </a:p>
        </p:txBody>
      </p:sp>
      <p:sp>
        <p:nvSpPr>
          <p:cNvPr id="4" name="Footer Placeholder 3">
            <a:extLst>
              <a:ext uri="{FF2B5EF4-FFF2-40B4-BE49-F238E27FC236}">
                <a16:creationId xmlns:a16="http://schemas.microsoft.com/office/drawing/2014/main" id="{0E3EB334-B97E-4C06-BEFA-A282A0039B0D}"/>
              </a:ext>
            </a:extLst>
          </p:cNvPr>
          <p:cNvSpPr>
            <a:spLocks noGrp="1"/>
          </p:cNvSpPr>
          <p:nvPr>
            <p:ph type="ftr" sz="quarter" idx="11"/>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5" name="Slide Number Placeholder 4">
            <a:extLst>
              <a:ext uri="{FF2B5EF4-FFF2-40B4-BE49-F238E27FC236}">
                <a16:creationId xmlns:a16="http://schemas.microsoft.com/office/drawing/2014/main" id="{B381E636-FF58-48FC-8FF6-E06D47149774}"/>
              </a:ext>
            </a:extLst>
          </p:cNvPr>
          <p:cNvSpPr>
            <a:spLocks noGrp="1"/>
          </p:cNvSpPr>
          <p:nvPr>
            <p:ph type="sldNum" sz="quarter" idx="12"/>
          </p:nvPr>
        </p:nvSpPr>
        <p:spPr/>
        <p:txBody>
          <a:bodyPr/>
          <a:lstStyle/>
          <a:p>
            <a:fld id="{EBE3AD81-3AD4-9C46-856E-C08CF1183C60}" type="slidenum">
              <a:rPr lang="en-US" kern="0" smtClean="0">
                <a:solidFill>
                  <a:srgbClr val="222B45"/>
                </a:solidFill>
              </a:rPr>
              <a:pPr/>
              <a:t>40</a:t>
            </a:fld>
            <a:endParaRPr lang="en-US" kern="0" dirty="0">
              <a:solidFill>
                <a:srgbClr val="222B45"/>
              </a:solidFill>
            </a:endParaRPr>
          </a:p>
        </p:txBody>
      </p:sp>
      <p:sp>
        <p:nvSpPr>
          <p:cNvPr id="6" name="Content Placeholder 5">
            <a:extLst>
              <a:ext uri="{FF2B5EF4-FFF2-40B4-BE49-F238E27FC236}">
                <a16:creationId xmlns:a16="http://schemas.microsoft.com/office/drawing/2014/main" id="{5C519A5F-39C0-4B6A-BF13-D6176C68AEA0}"/>
              </a:ext>
            </a:extLst>
          </p:cNvPr>
          <p:cNvSpPr>
            <a:spLocks noGrp="1"/>
          </p:cNvSpPr>
          <p:nvPr>
            <p:ph sz="quarter" idx="2"/>
          </p:nvPr>
        </p:nvSpPr>
        <p:spPr/>
        <p:txBody>
          <a:bodyPr/>
          <a:lstStyle/>
          <a:p>
            <a:endParaRPr lang="en-US"/>
          </a:p>
        </p:txBody>
      </p:sp>
      <p:sp>
        <p:nvSpPr>
          <p:cNvPr id="7" name="Content Placeholder 6">
            <a:extLst>
              <a:ext uri="{FF2B5EF4-FFF2-40B4-BE49-F238E27FC236}">
                <a16:creationId xmlns:a16="http://schemas.microsoft.com/office/drawing/2014/main" id="{3FBA1242-3D63-4783-B9B3-8AEFC10A1A46}"/>
              </a:ext>
            </a:extLst>
          </p:cNvPr>
          <p:cNvSpPr>
            <a:spLocks noGrp="1"/>
          </p:cNvSpPr>
          <p:nvPr>
            <p:ph sz="quarter" idx="14"/>
          </p:nvPr>
        </p:nvSpPr>
        <p:spPr/>
        <p:txBody>
          <a:bodyPr/>
          <a:lstStyle/>
          <a:p>
            <a:endParaRPr lang="en-US"/>
          </a:p>
        </p:txBody>
      </p:sp>
      <p:sp>
        <p:nvSpPr>
          <p:cNvPr id="8" name="Content Placeholder 7">
            <a:extLst>
              <a:ext uri="{FF2B5EF4-FFF2-40B4-BE49-F238E27FC236}">
                <a16:creationId xmlns:a16="http://schemas.microsoft.com/office/drawing/2014/main" id="{2BECC0E4-1D7A-4178-B0AE-457226E58B37}"/>
              </a:ext>
            </a:extLst>
          </p:cNvPr>
          <p:cNvSpPr>
            <a:spLocks noGrp="1"/>
          </p:cNvSpPr>
          <p:nvPr>
            <p:ph sz="quarter" idx="15"/>
          </p:nvPr>
        </p:nvSpPr>
        <p:spPr/>
        <p:txBody>
          <a:bodyPr/>
          <a:lstStyle/>
          <a:p>
            <a:endParaRPr lang="en-US"/>
          </a:p>
        </p:txBody>
      </p:sp>
      <p:sp>
        <p:nvSpPr>
          <p:cNvPr id="9" name="Content Placeholder 8">
            <a:extLst>
              <a:ext uri="{FF2B5EF4-FFF2-40B4-BE49-F238E27FC236}">
                <a16:creationId xmlns:a16="http://schemas.microsoft.com/office/drawing/2014/main" id="{2396275C-7543-418E-89D9-E1C88DA33DF2}"/>
              </a:ext>
            </a:extLst>
          </p:cNvPr>
          <p:cNvSpPr>
            <a:spLocks noGrp="1"/>
          </p:cNvSpPr>
          <p:nvPr>
            <p:ph sz="quarter" idx="16"/>
          </p:nvPr>
        </p:nvSpPr>
        <p:spPr/>
        <p:txBody>
          <a:bodyPr/>
          <a:lstStyle/>
          <a:p>
            <a:endParaRPr lang="en-US"/>
          </a:p>
        </p:txBody>
      </p:sp>
    </p:spTree>
    <p:extLst>
      <p:ext uri="{BB962C8B-B14F-4D97-AF65-F5344CB8AC3E}">
        <p14:creationId xmlns:p14="http://schemas.microsoft.com/office/powerpoint/2010/main" val="409357038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33BCB-D10D-DB2D-AA51-CF3886E6A9B1}"/>
              </a:ext>
            </a:extLst>
          </p:cNvPr>
          <p:cNvSpPr>
            <a:spLocks noGrp="1"/>
          </p:cNvSpPr>
          <p:nvPr>
            <p:ph sz="half" idx="1"/>
          </p:nvPr>
        </p:nvSpPr>
        <p:spPr>
          <a:xfrm>
            <a:off x="4365545" y="4392748"/>
            <a:ext cx="9192226" cy="7795234"/>
          </a:xfrm>
        </p:spPr>
        <p:txBody>
          <a:bodyPr>
            <a:normAutofit/>
          </a:bodyPr>
          <a:lstStyle/>
          <a:p>
            <a:r>
              <a:rPr lang="en-GB" dirty="0"/>
              <a:t>An industrial robot is a versatile, automatically controlled, re-programmable manipulator with three or more axes that can be fixed or mobile for industrial automation applications. </a:t>
            </a:r>
            <a:r>
              <a:rPr lang="en-GB" dirty="0">
                <a:latin typeface="Arial" panose="020B0604020202020204" pitchFamily="34" charset="0"/>
              </a:rPr>
              <a:t>I</a:t>
            </a:r>
            <a:r>
              <a:rPr lang="en-GB" b="0" i="0" dirty="0">
                <a:effectLst/>
                <a:latin typeface="Arial" panose="020B0604020202020204" pitchFamily="34" charset="0"/>
              </a:rPr>
              <a:t>ndustrial robots are used as material handling devices (moving work components between machines) or in additive or subtractive production processes.</a:t>
            </a:r>
            <a:endParaRPr lang="en-GB" dirty="0"/>
          </a:p>
        </p:txBody>
      </p:sp>
      <p:sp>
        <p:nvSpPr>
          <p:cNvPr id="4" name="Title 3">
            <a:extLst>
              <a:ext uri="{FF2B5EF4-FFF2-40B4-BE49-F238E27FC236}">
                <a16:creationId xmlns:a16="http://schemas.microsoft.com/office/drawing/2014/main" id="{25DA7EED-E8F3-C942-7E17-576A49FF3691}"/>
              </a:ext>
            </a:extLst>
          </p:cNvPr>
          <p:cNvSpPr>
            <a:spLocks noGrp="1"/>
          </p:cNvSpPr>
          <p:nvPr>
            <p:ph type="title"/>
          </p:nvPr>
        </p:nvSpPr>
        <p:spPr/>
        <p:txBody>
          <a:bodyPr/>
          <a:lstStyle/>
          <a:p>
            <a:r>
              <a:rPr lang="en-US" dirty="0"/>
              <a:t>Industrial Robots</a:t>
            </a:r>
            <a:endParaRPr lang="en-GB" dirty="0"/>
          </a:p>
        </p:txBody>
      </p:sp>
      <p:sp>
        <p:nvSpPr>
          <p:cNvPr id="5" name="Date Placeholder 4">
            <a:extLst>
              <a:ext uri="{FF2B5EF4-FFF2-40B4-BE49-F238E27FC236}">
                <a16:creationId xmlns:a16="http://schemas.microsoft.com/office/drawing/2014/main" id="{AF6BB2F2-7C89-E131-706B-3B0CE475C290}"/>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49901F50-76DE-BC28-F089-C30269C37D00}"/>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37FCF3D4-3008-E2C3-F6F1-D6122F3C7244}"/>
              </a:ext>
            </a:extLst>
          </p:cNvPr>
          <p:cNvSpPr>
            <a:spLocks noGrp="1"/>
          </p:cNvSpPr>
          <p:nvPr>
            <p:ph type="sldNum" sz="quarter" idx="4"/>
          </p:nvPr>
        </p:nvSpPr>
        <p:spPr/>
        <p:txBody>
          <a:bodyPr/>
          <a:lstStyle/>
          <a:p>
            <a:fld id="{EBE3AD81-3AD4-9C46-856E-C08CF1183C60}" type="slidenum">
              <a:rPr lang="en-US" kern="0" smtClean="0">
                <a:solidFill>
                  <a:srgbClr val="222B45"/>
                </a:solidFill>
              </a:rPr>
              <a:pPr/>
              <a:t>5</a:t>
            </a:fld>
            <a:endParaRPr lang="en-US" kern="0" dirty="0">
              <a:solidFill>
                <a:srgbClr val="222B45"/>
              </a:solidFill>
            </a:endParaRPr>
          </a:p>
        </p:txBody>
      </p:sp>
      <p:sp>
        <p:nvSpPr>
          <p:cNvPr id="8" name="Text Placeholder 7">
            <a:extLst>
              <a:ext uri="{FF2B5EF4-FFF2-40B4-BE49-F238E27FC236}">
                <a16:creationId xmlns:a16="http://schemas.microsoft.com/office/drawing/2014/main" id="{250FE073-C816-D7B6-576B-4B9AB7E0F6B8}"/>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glow>
                    <a:srgbClr val="FFFFFF">
                      <a:alpha val="9000"/>
                    </a:srgbClr>
                  </a:glow>
                  <a:reflection endPos="0" dist="50800" dir="5400000" sy="-100000" algn="bl" rotWithShape="0"/>
                </a:effectLst>
                <a:uLnTx/>
                <a:uFillTx/>
                <a:latin typeface="Lato"/>
                <a:ea typeface="+mn-ea"/>
                <a:cs typeface="+mn-cs"/>
              </a:rPr>
              <a:t>Introduction</a:t>
            </a:r>
            <a:endParaRPr lang="en-US" sz="2400" dirty="0">
              <a:solidFill>
                <a:prstClr val="white"/>
              </a:solidFill>
              <a:effectLst>
                <a:glow>
                  <a:srgbClr val="FFFFFF">
                    <a:alpha val="9000"/>
                  </a:srgbClr>
                </a:glow>
                <a:reflection endPos="0" dist="50800" dir="5400000" sy="-100000" algn="bl" rotWithShape="0"/>
              </a:effectLst>
            </a:endParaRP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pic>
        <p:nvPicPr>
          <p:cNvPr id="12" name="Content Placeholder 11">
            <a:extLst>
              <a:ext uri="{FF2B5EF4-FFF2-40B4-BE49-F238E27FC236}">
                <a16:creationId xmlns:a16="http://schemas.microsoft.com/office/drawing/2014/main" id="{DAE12BA4-2911-7BE9-BE27-BBEAE6E2DBDD}"/>
              </a:ext>
            </a:extLst>
          </p:cNvPr>
          <p:cNvPicPr>
            <a:picLocks noGrp="1" noChangeAspect="1"/>
          </p:cNvPicPr>
          <p:nvPr>
            <p:ph sz="half" idx="13"/>
          </p:nvPr>
        </p:nvPicPr>
        <p:blipFill>
          <a:blip r:embed="rId2"/>
          <a:stretch>
            <a:fillRect/>
          </a:stretch>
        </p:blipFill>
        <p:spPr>
          <a:xfrm>
            <a:off x="14277852" y="3977817"/>
            <a:ext cx="9371701" cy="6477000"/>
          </a:xfrm>
          <a:prstGeom prst="rect">
            <a:avLst/>
          </a:prstGeom>
        </p:spPr>
      </p:pic>
    </p:spTree>
    <p:extLst>
      <p:ext uri="{BB962C8B-B14F-4D97-AF65-F5344CB8AC3E}">
        <p14:creationId xmlns:p14="http://schemas.microsoft.com/office/powerpoint/2010/main" val="124456259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14C37-6AF0-47AC-886E-7B717C6E513C}"/>
              </a:ext>
            </a:extLst>
          </p:cNvPr>
          <p:cNvSpPr>
            <a:spLocks noGrp="1"/>
          </p:cNvSpPr>
          <p:nvPr>
            <p:ph type="title"/>
          </p:nvPr>
        </p:nvSpPr>
        <p:spPr/>
        <p:txBody>
          <a:bodyPr>
            <a:normAutofit fontScale="90000"/>
          </a:bodyPr>
          <a:lstStyle/>
          <a:p>
            <a:r>
              <a:rPr lang="en-US" dirty="0"/>
              <a:t>Industrial Robot Components</a:t>
            </a:r>
            <a:endParaRPr lang="en-GB" dirty="0"/>
          </a:p>
        </p:txBody>
      </p:sp>
      <p:sp>
        <p:nvSpPr>
          <p:cNvPr id="5" name="Date Placeholder 4">
            <a:extLst>
              <a:ext uri="{FF2B5EF4-FFF2-40B4-BE49-F238E27FC236}">
                <a16:creationId xmlns:a16="http://schemas.microsoft.com/office/drawing/2014/main" id="{6E6ED867-9090-8CDB-E0E1-00AC3B2B7982}"/>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7B7F0B89-3E64-DE1F-C147-C0AD118759C0}"/>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4FFCFF80-39DA-3006-A840-A1E202555729}"/>
              </a:ext>
            </a:extLst>
          </p:cNvPr>
          <p:cNvSpPr>
            <a:spLocks noGrp="1"/>
          </p:cNvSpPr>
          <p:nvPr>
            <p:ph type="sldNum" sz="quarter" idx="4"/>
          </p:nvPr>
        </p:nvSpPr>
        <p:spPr/>
        <p:txBody>
          <a:bodyPr/>
          <a:lstStyle/>
          <a:p>
            <a:fld id="{EBE3AD81-3AD4-9C46-856E-C08CF1183C60}" type="slidenum">
              <a:rPr lang="en-US" kern="0" smtClean="0">
                <a:solidFill>
                  <a:srgbClr val="222B45"/>
                </a:solidFill>
              </a:rPr>
              <a:pPr/>
              <a:t>6</a:t>
            </a:fld>
            <a:endParaRPr lang="en-US" kern="0" dirty="0">
              <a:solidFill>
                <a:srgbClr val="222B45"/>
              </a:solidFill>
            </a:endParaRPr>
          </a:p>
        </p:txBody>
      </p:sp>
      <p:sp>
        <p:nvSpPr>
          <p:cNvPr id="8" name="Text Placeholder 7">
            <a:extLst>
              <a:ext uri="{FF2B5EF4-FFF2-40B4-BE49-F238E27FC236}">
                <a16:creationId xmlns:a16="http://schemas.microsoft.com/office/drawing/2014/main" id="{E22CAB12-92E8-1C8D-245F-EC022013B8D2}"/>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rPr>
              <a:t>Introduction</a:t>
            </a:r>
            <a:endParaRPr lang="en-US" sz="2400" b="1" dirty="0">
              <a:solidFill>
                <a:schemeClr val="bg2"/>
              </a:solidFill>
              <a:effectLst>
                <a:glow>
                  <a:srgbClr val="FFFFFF">
                    <a:alpha val="9000"/>
                  </a:srgbClr>
                </a:glow>
                <a:reflection endPos="0" dist="50800" dir="5400000" sy="-100000" algn="bl" rotWithShape="0"/>
              </a:effectLst>
            </a:endParaRP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1"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prstClr val="black"/>
              </a:solidFill>
              <a:effectLst/>
              <a:uLnTx/>
              <a:uFillTx/>
              <a:latin typeface="Lato"/>
              <a:ea typeface="+mn-ea"/>
              <a:cs typeface="+mn-cs"/>
            </a:endParaRPr>
          </a:p>
          <a:p>
            <a:endParaRPr lang="en-GB" dirty="0"/>
          </a:p>
        </p:txBody>
      </p:sp>
      <p:pic>
        <p:nvPicPr>
          <p:cNvPr id="11" name="Content Placeholder 10">
            <a:extLst>
              <a:ext uri="{FF2B5EF4-FFF2-40B4-BE49-F238E27FC236}">
                <a16:creationId xmlns:a16="http://schemas.microsoft.com/office/drawing/2014/main" id="{5D846713-F69C-2BC7-1602-7945E17F8AF0}"/>
              </a:ext>
            </a:extLst>
          </p:cNvPr>
          <p:cNvPicPr>
            <a:picLocks noGrp="1" noChangeAspect="1"/>
          </p:cNvPicPr>
          <p:nvPr>
            <p:ph sz="half" idx="1"/>
          </p:nvPr>
        </p:nvPicPr>
        <p:blipFill>
          <a:blip r:embed="rId2"/>
          <a:stretch>
            <a:fillRect/>
          </a:stretch>
        </p:blipFill>
        <p:spPr>
          <a:xfrm>
            <a:off x="4338077" y="4384592"/>
            <a:ext cx="10207919" cy="6019800"/>
          </a:xfrm>
          <a:prstGeom prst="rect">
            <a:avLst/>
          </a:prstGeom>
        </p:spPr>
      </p:pic>
      <p:pic>
        <p:nvPicPr>
          <p:cNvPr id="16" name="Content Placeholder 15">
            <a:extLst>
              <a:ext uri="{FF2B5EF4-FFF2-40B4-BE49-F238E27FC236}">
                <a16:creationId xmlns:a16="http://schemas.microsoft.com/office/drawing/2014/main" id="{B1E64EE7-FF37-57B6-85B3-2292D00721A8}"/>
              </a:ext>
            </a:extLst>
          </p:cNvPr>
          <p:cNvPicPr>
            <a:picLocks noGrp="1" noChangeAspect="1"/>
          </p:cNvPicPr>
          <p:nvPr>
            <p:ph sz="half" idx="13"/>
          </p:nvPr>
        </p:nvPicPr>
        <p:blipFill>
          <a:blip r:embed="rId3"/>
          <a:stretch>
            <a:fillRect/>
          </a:stretch>
        </p:blipFill>
        <p:spPr>
          <a:xfrm>
            <a:off x="15237619" y="4478693"/>
            <a:ext cx="7978644" cy="5831598"/>
          </a:xfrm>
          <a:prstGeom prst="rect">
            <a:avLst/>
          </a:prstGeom>
        </p:spPr>
      </p:pic>
    </p:spTree>
    <p:extLst>
      <p:ext uri="{BB962C8B-B14F-4D97-AF65-F5344CB8AC3E}">
        <p14:creationId xmlns:p14="http://schemas.microsoft.com/office/powerpoint/2010/main" val="76521646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F705E-CFED-7AFF-6493-5353FBA0081B}"/>
              </a:ext>
            </a:extLst>
          </p:cNvPr>
          <p:cNvSpPr>
            <a:spLocks noGrp="1"/>
          </p:cNvSpPr>
          <p:nvPr>
            <p:ph sz="half" idx="13"/>
          </p:nvPr>
        </p:nvSpPr>
        <p:spPr>
          <a:xfrm>
            <a:off x="14518673" y="4725194"/>
            <a:ext cx="9192226" cy="7462060"/>
          </a:xfrm>
        </p:spPr>
        <p:txBody>
          <a:bodyPr>
            <a:normAutofit/>
          </a:bodyPr>
          <a:lstStyle/>
          <a:p>
            <a:r>
              <a:rPr lang="en-GB" sz="4000" dirty="0"/>
              <a:t>A cobot, or collaborative robot, is a robot intended for direct human-robot interaction within a shared space, or where humans and robots are in close proximity. Cobot applications contrast with traditional industrial robot applications in which robots are isolated from human contact.</a:t>
            </a:r>
          </a:p>
        </p:txBody>
      </p:sp>
      <p:sp>
        <p:nvSpPr>
          <p:cNvPr id="4" name="Title 3">
            <a:extLst>
              <a:ext uri="{FF2B5EF4-FFF2-40B4-BE49-F238E27FC236}">
                <a16:creationId xmlns:a16="http://schemas.microsoft.com/office/drawing/2014/main" id="{C22A8C6D-829E-919E-0B13-0B810D449B61}"/>
              </a:ext>
            </a:extLst>
          </p:cNvPr>
          <p:cNvSpPr>
            <a:spLocks noGrp="1"/>
          </p:cNvSpPr>
          <p:nvPr>
            <p:ph type="title"/>
          </p:nvPr>
        </p:nvSpPr>
        <p:spPr/>
        <p:txBody>
          <a:bodyPr/>
          <a:lstStyle/>
          <a:p>
            <a:r>
              <a:rPr lang="en-US" dirty="0" err="1"/>
              <a:t>CoBots</a:t>
            </a:r>
            <a:endParaRPr lang="en-GB" dirty="0"/>
          </a:p>
        </p:txBody>
      </p:sp>
      <p:sp>
        <p:nvSpPr>
          <p:cNvPr id="5" name="Date Placeholder 4">
            <a:extLst>
              <a:ext uri="{FF2B5EF4-FFF2-40B4-BE49-F238E27FC236}">
                <a16:creationId xmlns:a16="http://schemas.microsoft.com/office/drawing/2014/main" id="{AE22936F-10DE-0948-20B6-F763A6645C55}"/>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F2817920-E536-8ED2-1A41-D863413624CD}"/>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0B2C579E-D481-8597-9BE4-366C0D5045DD}"/>
              </a:ext>
            </a:extLst>
          </p:cNvPr>
          <p:cNvSpPr>
            <a:spLocks noGrp="1"/>
          </p:cNvSpPr>
          <p:nvPr>
            <p:ph type="sldNum" sz="quarter" idx="4"/>
          </p:nvPr>
        </p:nvSpPr>
        <p:spPr/>
        <p:txBody>
          <a:bodyPr/>
          <a:lstStyle/>
          <a:p>
            <a:fld id="{EBE3AD81-3AD4-9C46-856E-C08CF1183C60}" type="slidenum">
              <a:rPr lang="en-US" kern="0" smtClean="0">
                <a:solidFill>
                  <a:srgbClr val="222B45"/>
                </a:solidFill>
              </a:rPr>
              <a:pPr/>
              <a:t>7</a:t>
            </a:fld>
            <a:endParaRPr lang="en-US" kern="0" dirty="0">
              <a:solidFill>
                <a:srgbClr val="222B45"/>
              </a:solidFill>
            </a:endParaRPr>
          </a:p>
        </p:txBody>
      </p:sp>
      <p:sp>
        <p:nvSpPr>
          <p:cNvPr id="8" name="Text Placeholder 7">
            <a:extLst>
              <a:ext uri="{FF2B5EF4-FFF2-40B4-BE49-F238E27FC236}">
                <a16:creationId xmlns:a16="http://schemas.microsoft.com/office/drawing/2014/main" id="{D8AB0659-CFFC-F9A2-38B0-1BA82B72FABC}"/>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endParaRPr lang="en-GB" dirty="0">
              <a:solidFill>
                <a:schemeClr val="bg2"/>
              </a:solidFill>
            </a:endParaRPr>
          </a:p>
        </p:txBody>
      </p:sp>
      <p:sp>
        <p:nvSpPr>
          <p:cNvPr id="23" name="Content Placeholder 22">
            <a:extLst>
              <a:ext uri="{FF2B5EF4-FFF2-40B4-BE49-F238E27FC236}">
                <a16:creationId xmlns:a16="http://schemas.microsoft.com/office/drawing/2014/main" id="{387A0474-EDD9-8551-FC5C-64615BAF3D61}"/>
              </a:ext>
            </a:extLst>
          </p:cNvPr>
          <p:cNvSpPr>
            <a:spLocks noGrp="1"/>
          </p:cNvSpPr>
          <p:nvPr>
            <p:ph sz="half" idx="1"/>
          </p:nvPr>
        </p:nvSpPr>
        <p:spPr/>
        <p:txBody>
          <a:bodyPr/>
          <a:lstStyle/>
          <a:p>
            <a:endParaRPr lang="en-GB" dirty="0"/>
          </a:p>
        </p:txBody>
      </p:sp>
      <p:grpSp>
        <p:nvGrpSpPr>
          <p:cNvPr id="24" name="Group 23">
            <a:extLst>
              <a:ext uri="{FF2B5EF4-FFF2-40B4-BE49-F238E27FC236}">
                <a16:creationId xmlns:a16="http://schemas.microsoft.com/office/drawing/2014/main" id="{43DD4D42-9B9F-9516-3E29-B52326CB5D10}"/>
              </a:ext>
            </a:extLst>
          </p:cNvPr>
          <p:cNvGrpSpPr/>
          <p:nvPr/>
        </p:nvGrpSpPr>
        <p:grpSpPr>
          <a:xfrm>
            <a:off x="4797890" y="5029994"/>
            <a:ext cx="8537110" cy="5358014"/>
            <a:chOff x="2592340" y="1042194"/>
            <a:chExt cx="5341698" cy="3446556"/>
          </a:xfrm>
        </p:grpSpPr>
        <p:pic>
          <p:nvPicPr>
            <p:cNvPr id="25" name="Content Placeholder 9">
              <a:extLst>
                <a:ext uri="{FF2B5EF4-FFF2-40B4-BE49-F238E27FC236}">
                  <a16:creationId xmlns:a16="http://schemas.microsoft.com/office/drawing/2014/main" id="{E873FCFE-BE0F-CF5C-E166-B38D6130D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340" y="1042194"/>
              <a:ext cx="5341698" cy="3004705"/>
            </a:xfrm>
            <a:prstGeom prst="rect">
              <a:avLst/>
            </a:prstGeom>
          </p:spPr>
        </p:pic>
        <p:sp>
          <p:nvSpPr>
            <p:cNvPr id="26" name="TextBox 25">
              <a:extLst>
                <a:ext uri="{FF2B5EF4-FFF2-40B4-BE49-F238E27FC236}">
                  <a16:creationId xmlns:a16="http://schemas.microsoft.com/office/drawing/2014/main" id="{B30464AD-65CB-580E-7A57-D3E3CF7B53F7}"/>
                </a:ext>
              </a:extLst>
            </p:cNvPr>
            <p:cNvSpPr txBox="1"/>
            <p:nvPr/>
          </p:nvSpPr>
          <p:spPr>
            <a:xfrm>
              <a:off x="2592340" y="4119418"/>
              <a:ext cx="5341698" cy="369332"/>
            </a:xfrm>
            <a:prstGeom prst="rect">
              <a:avLst/>
            </a:prstGeom>
            <a:noFill/>
          </p:spPr>
          <p:txBody>
            <a:bodyPr wrap="square" rtlCol="0">
              <a:spAutoFit/>
            </a:bodyPr>
            <a:lstStyle/>
            <a:p>
              <a:pPr algn="ctr"/>
              <a:r>
                <a:rPr lang="en-US" dirty="0">
                  <a:solidFill>
                    <a:prstClr val="black"/>
                  </a:solidFill>
                  <a:latin typeface="Lato" panose="020F0502020204030203" pitchFamily="34" charset="0"/>
                  <a:ea typeface="Lato" panose="020F0502020204030203" pitchFamily="34" charset="0"/>
                  <a:cs typeface="Lato" panose="020F0502020204030203" pitchFamily="34" charset="0"/>
                </a:rPr>
                <a:t>A </a:t>
              </a:r>
              <a:r>
                <a:rPr lang="en-US" dirty="0" err="1">
                  <a:solidFill>
                    <a:prstClr val="black"/>
                  </a:solidFill>
                  <a:latin typeface="Lato" panose="020F0502020204030203" pitchFamily="34" charset="0"/>
                  <a:ea typeface="Lato" panose="020F0502020204030203" pitchFamily="34" charset="0"/>
                  <a:cs typeface="Lato" panose="020F0502020204030203" pitchFamily="34" charset="0"/>
                </a:rPr>
                <a:t>cobot’s</a:t>
              </a:r>
              <a:r>
                <a:rPr lang="en-US" dirty="0">
                  <a:solidFill>
                    <a:prstClr val="black"/>
                  </a:solidFill>
                  <a:latin typeface="Lato" panose="020F0502020204030203" pitchFamily="34" charset="0"/>
                  <a:ea typeface="Lato" panose="020F0502020204030203" pitchFamily="34" charset="0"/>
                  <a:cs typeface="Lato" panose="020F0502020204030203" pitchFamily="34" charset="0"/>
                </a:rPr>
                <a:t> safety is tested[7]</a:t>
              </a:r>
              <a:endParaRPr lang="en-GB"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68231309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F3E0C-3AD4-2D17-19A9-32985E2EB9A1}"/>
              </a:ext>
            </a:extLst>
          </p:cNvPr>
          <p:cNvSpPr>
            <a:spLocks noGrp="1"/>
          </p:cNvSpPr>
          <p:nvPr>
            <p:ph type="title"/>
          </p:nvPr>
        </p:nvSpPr>
        <p:spPr/>
        <p:txBody>
          <a:bodyPr>
            <a:normAutofit fontScale="90000"/>
          </a:bodyPr>
          <a:lstStyle/>
          <a:p>
            <a:r>
              <a:rPr lang="en-US" dirty="0" err="1"/>
              <a:t>CoBots</a:t>
            </a:r>
            <a:r>
              <a:rPr lang="en-US" dirty="0"/>
              <a:t> in Active Compliance</a:t>
            </a:r>
            <a:endParaRPr lang="en-GB" dirty="0"/>
          </a:p>
        </p:txBody>
      </p:sp>
      <p:sp>
        <p:nvSpPr>
          <p:cNvPr id="5" name="Date Placeholder 4">
            <a:extLst>
              <a:ext uri="{FF2B5EF4-FFF2-40B4-BE49-F238E27FC236}">
                <a16:creationId xmlns:a16="http://schemas.microsoft.com/office/drawing/2014/main" id="{6DB7D93B-B061-7D34-577A-80E0A43AC49C}"/>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9E781CE1-66E8-2FFC-EAA2-B991E7BA70E5}"/>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4A6B01CE-9595-690F-C0DE-103F6D1A55CF}"/>
              </a:ext>
            </a:extLst>
          </p:cNvPr>
          <p:cNvSpPr>
            <a:spLocks noGrp="1"/>
          </p:cNvSpPr>
          <p:nvPr>
            <p:ph type="sldNum" sz="quarter" idx="4"/>
          </p:nvPr>
        </p:nvSpPr>
        <p:spPr/>
        <p:txBody>
          <a:bodyPr/>
          <a:lstStyle/>
          <a:p>
            <a:fld id="{EBE3AD81-3AD4-9C46-856E-C08CF1183C60}" type="slidenum">
              <a:rPr lang="en-US" kern="0" smtClean="0">
                <a:solidFill>
                  <a:srgbClr val="222B45"/>
                </a:solidFill>
              </a:rPr>
              <a:pPr/>
              <a:t>8</a:t>
            </a:fld>
            <a:endParaRPr lang="en-US" kern="0" dirty="0">
              <a:solidFill>
                <a:srgbClr val="222B45"/>
              </a:solidFill>
            </a:endParaRPr>
          </a:p>
        </p:txBody>
      </p:sp>
      <p:sp>
        <p:nvSpPr>
          <p:cNvPr id="8" name="Text Placeholder 7">
            <a:extLst>
              <a:ext uri="{FF2B5EF4-FFF2-40B4-BE49-F238E27FC236}">
                <a16:creationId xmlns:a16="http://schemas.microsoft.com/office/drawing/2014/main" id="{E9AABE79-9832-7912-1F11-E3EA58D8DFA1}"/>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1"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Contributions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endParaRPr lang="en-GB" dirty="0">
              <a:solidFill>
                <a:schemeClr val="bg2"/>
              </a:solidFill>
            </a:endParaRPr>
          </a:p>
        </p:txBody>
      </p:sp>
      <p:sp>
        <p:nvSpPr>
          <p:cNvPr id="14" name="Content Placeholder 13">
            <a:extLst>
              <a:ext uri="{FF2B5EF4-FFF2-40B4-BE49-F238E27FC236}">
                <a16:creationId xmlns:a16="http://schemas.microsoft.com/office/drawing/2014/main" id="{9D88773E-E7BB-A61D-DCE5-C69C2074F11C}"/>
              </a:ext>
            </a:extLst>
          </p:cNvPr>
          <p:cNvSpPr>
            <a:spLocks noGrp="1"/>
          </p:cNvSpPr>
          <p:nvPr>
            <p:ph sz="half" idx="1"/>
          </p:nvPr>
        </p:nvSpPr>
        <p:spPr>
          <a:xfrm>
            <a:off x="4365545" y="5944393"/>
            <a:ext cx="9192226" cy="6243589"/>
          </a:xfrm>
        </p:spPr>
        <p:txBody>
          <a:bodyPr/>
          <a:lstStyle/>
          <a:p>
            <a:r>
              <a:rPr lang="en-GB" b="0" i="0" dirty="0">
                <a:effectLst/>
                <a:latin typeface="Arial" panose="020B0604020202020204" pitchFamily="34" charset="0"/>
              </a:rPr>
              <a:t>Safety-rated monitored stop (SRMS)</a:t>
            </a:r>
          </a:p>
          <a:p>
            <a:r>
              <a:rPr lang="en-GB" b="0" i="0" dirty="0">
                <a:effectLst/>
                <a:latin typeface="Arial" panose="020B0604020202020204" pitchFamily="34" charset="0"/>
              </a:rPr>
              <a:t>Hand guiding (HG)</a:t>
            </a:r>
          </a:p>
          <a:p>
            <a:r>
              <a:rPr lang="en-GB" b="0" i="0" dirty="0">
                <a:effectLst/>
                <a:latin typeface="Arial" panose="020B0604020202020204" pitchFamily="34" charset="0"/>
              </a:rPr>
              <a:t>Speed and separation monitoring (SSM)</a:t>
            </a:r>
            <a:endParaRPr lang="en-GB" dirty="0">
              <a:latin typeface="Arial" panose="020B0604020202020204" pitchFamily="34" charset="0"/>
            </a:endParaRPr>
          </a:p>
          <a:p>
            <a:r>
              <a:rPr lang="en-GB" b="0" i="0" dirty="0">
                <a:effectLst/>
                <a:latin typeface="Arial" panose="020B0604020202020204" pitchFamily="34" charset="0"/>
              </a:rPr>
              <a:t>In power and force limiting (PFL)</a:t>
            </a:r>
            <a:endParaRPr lang="en-GB" dirty="0"/>
          </a:p>
        </p:txBody>
      </p:sp>
      <p:sp>
        <p:nvSpPr>
          <p:cNvPr id="12" name="Content Placeholder 11">
            <a:extLst>
              <a:ext uri="{FF2B5EF4-FFF2-40B4-BE49-F238E27FC236}">
                <a16:creationId xmlns:a16="http://schemas.microsoft.com/office/drawing/2014/main" id="{63FC1706-97F7-8E89-7725-8AD1132276F9}"/>
              </a:ext>
            </a:extLst>
          </p:cNvPr>
          <p:cNvSpPr>
            <a:spLocks noGrp="1"/>
          </p:cNvSpPr>
          <p:nvPr>
            <p:ph sz="half" idx="13"/>
          </p:nvPr>
        </p:nvSpPr>
        <p:spPr/>
        <p:txBody>
          <a:bodyPr/>
          <a:lstStyle/>
          <a:p>
            <a:endParaRPr lang="en-GB"/>
          </a:p>
        </p:txBody>
      </p:sp>
      <p:grpSp>
        <p:nvGrpSpPr>
          <p:cNvPr id="15" name="Group 14">
            <a:extLst>
              <a:ext uri="{FF2B5EF4-FFF2-40B4-BE49-F238E27FC236}">
                <a16:creationId xmlns:a16="http://schemas.microsoft.com/office/drawing/2014/main" id="{DBB1194E-D71F-FE36-4986-4F838EFCDB9A}"/>
              </a:ext>
            </a:extLst>
          </p:cNvPr>
          <p:cNvGrpSpPr/>
          <p:nvPr/>
        </p:nvGrpSpPr>
        <p:grpSpPr>
          <a:xfrm>
            <a:off x="15085219" y="2610322"/>
            <a:ext cx="7088929" cy="9575800"/>
            <a:chOff x="3731489" y="1159957"/>
            <a:chExt cx="4033476" cy="5184418"/>
          </a:xfrm>
        </p:grpSpPr>
        <p:pic>
          <p:nvPicPr>
            <p:cNvPr id="17" name="Content Placeholder 9">
              <a:extLst>
                <a:ext uri="{FF2B5EF4-FFF2-40B4-BE49-F238E27FC236}">
                  <a16:creationId xmlns:a16="http://schemas.microsoft.com/office/drawing/2014/main" id="{6CE79243-56F2-90FC-3E40-40F34309A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3731491" y="1159957"/>
              <a:ext cx="4015548" cy="2258746"/>
            </a:xfrm>
            <a:prstGeom prst="rect">
              <a:avLst/>
            </a:prstGeom>
          </p:spPr>
        </p:pic>
        <p:pic>
          <p:nvPicPr>
            <p:cNvPr id="18" name="Picture 17">
              <a:extLst>
                <a:ext uri="{FF2B5EF4-FFF2-40B4-BE49-F238E27FC236}">
                  <a16:creationId xmlns:a16="http://schemas.microsoft.com/office/drawing/2014/main" id="{EE0D8455-7771-C6BD-1A87-D89577328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731491" y="3439298"/>
              <a:ext cx="4033474" cy="2258746"/>
            </a:xfrm>
            <a:prstGeom prst="rect">
              <a:avLst/>
            </a:prstGeom>
          </p:spPr>
        </p:pic>
        <p:sp>
          <p:nvSpPr>
            <p:cNvPr id="19" name="TextBox 18">
              <a:extLst>
                <a:ext uri="{FF2B5EF4-FFF2-40B4-BE49-F238E27FC236}">
                  <a16:creationId xmlns:a16="http://schemas.microsoft.com/office/drawing/2014/main" id="{91397A6B-85B4-0A45-5709-DC8672A153F8}"/>
                </a:ext>
              </a:extLst>
            </p:cNvPr>
            <p:cNvSpPr txBox="1"/>
            <p:nvPr/>
          </p:nvSpPr>
          <p:spPr>
            <a:xfrm rot="10800000" flipV="1">
              <a:off x="3731489" y="5698044"/>
              <a:ext cx="4033475" cy="646331"/>
            </a:xfrm>
            <a:prstGeom prst="rect">
              <a:avLst/>
            </a:prstGeom>
            <a:noFill/>
          </p:spPr>
          <p:txBody>
            <a:bodyPr wrap="square" rtlCol="0">
              <a:spAutoFit/>
            </a:bodyPr>
            <a:lstStyle/>
            <a:p>
              <a:pPr algn="ctr"/>
              <a:r>
                <a:rPr lang="en-US" dirty="0">
                  <a:solidFill>
                    <a:prstClr val="black"/>
                  </a:solidFill>
                  <a:latin typeface="Lato" panose="020F0502020204030203" pitchFamily="34" charset="0"/>
                  <a:ea typeface="Lato" panose="020F0502020204030203" pitchFamily="34" charset="0"/>
                  <a:cs typeface="Lato" panose="020F0502020204030203" pitchFamily="34" charset="0"/>
                </a:rPr>
                <a:t>Hand Guiding </a:t>
              </a:r>
              <a:r>
                <a:rPr lang="en-US" dirty="0" err="1">
                  <a:solidFill>
                    <a:prstClr val="black"/>
                  </a:solidFill>
                  <a:latin typeface="Lato" panose="020F0502020204030203" pitchFamily="34" charset="0"/>
                  <a:ea typeface="Lato" panose="020F0502020204030203" pitchFamily="34" charset="0"/>
                  <a:cs typeface="Lato" panose="020F0502020204030203" pitchFamily="34" charset="0"/>
                </a:rPr>
                <a:t>Cobots</a:t>
              </a:r>
              <a:r>
                <a:rPr lang="en-US" dirty="0">
                  <a:solidFill>
                    <a:prstClr val="black"/>
                  </a:solidFill>
                  <a:latin typeface="Lato" panose="020F0502020204030203" pitchFamily="34" charset="0"/>
                  <a:ea typeface="Lato" panose="020F0502020204030203" pitchFamily="34" charset="0"/>
                  <a:cs typeface="Lato" panose="020F0502020204030203" pitchFamily="34" charset="0"/>
                </a:rPr>
                <a:t> and Speed-Separation Monitoring </a:t>
              </a:r>
              <a:r>
                <a:rPr lang="en-US" dirty="0" err="1">
                  <a:solidFill>
                    <a:prstClr val="black"/>
                  </a:solidFill>
                  <a:latin typeface="Lato" panose="020F0502020204030203" pitchFamily="34" charset="0"/>
                  <a:ea typeface="Lato" panose="020F0502020204030203" pitchFamily="34" charset="0"/>
                  <a:cs typeface="Lato" panose="020F0502020204030203" pitchFamily="34" charset="0"/>
                </a:rPr>
                <a:t>Cobots</a:t>
              </a:r>
              <a:r>
                <a:rPr lang="en-US" dirty="0">
                  <a:solidFill>
                    <a:prstClr val="black"/>
                  </a:solidFill>
                  <a:latin typeface="Lato" panose="020F0502020204030203" pitchFamily="34" charset="0"/>
                  <a:ea typeface="Lato" panose="020F0502020204030203" pitchFamily="34" charset="0"/>
                  <a:cs typeface="Lato" panose="020F0502020204030203" pitchFamily="34" charset="0"/>
                </a:rPr>
                <a:t>[8]</a:t>
              </a:r>
              <a:endParaRPr lang="en-GB"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367274495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78B0A-C868-DFBB-C6B3-412198994956}"/>
              </a:ext>
            </a:extLst>
          </p:cNvPr>
          <p:cNvSpPr>
            <a:spLocks noGrp="1"/>
          </p:cNvSpPr>
          <p:nvPr>
            <p:ph sz="half" idx="13"/>
          </p:nvPr>
        </p:nvSpPr>
        <p:spPr/>
        <p:txBody>
          <a:bodyPr>
            <a:normAutofit/>
          </a:bodyPr>
          <a:lstStyle/>
          <a:p>
            <a:r>
              <a:rPr lang="en-GB" b="0" i="0" dirty="0">
                <a:effectLst/>
                <a:latin typeface="Arial" panose="020B0604020202020204" pitchFamily="34" charset="0"/>
              </a:rPr>
              <a:t>In a human, the hamstring muscles work together to extend the thigh and flex the knee. When walking on an incline, the hamstrings primarily work to extend the thigh on the leading leg as the back leg is moved to the front. In robots, muscles are similar to the compliant element in the system. The human leg can sense the incline or the irregularities and, therefore, compensate for the balance of the rest of the body motion. In robots, springs or</a:t>
            </a:r>
            <a:br>
              <a:rPr lang="en-GB" dirty="0"/>
            </a:br>
            <a:r>
              <a:rPr lang="en-GB" b="0" i="0" dirty="0">
                <a:effectLst/>
                <a:latin typeface="Arial" panose="020B0604020202020204" pitchFamily="34" charset="0"/>
              </a:rPr>
              <a:t>elastic bands can be used for energy storage and, in turn, supply the necessary energy needed to balance the bipedal robot on different grounds whether irregular or normal.</a:t>
            </a:r>
            <a:endParaRPr lang="en-GB" dirty="0"/>
          </a:p>
        </p:txBody>
      </p:sp>
      <p:sp>
        <p:nvSpPr>
          <p:cNvPr id="4" name="Title 3">
            <a:extLst>
              <a:ext uri="{FF2B5EF4-FFF2-40B4-BE49-F238E27FC236}">
                <a16:creationId xmlns:a16="http://schemas.microsoft.com/office/drawing/2014/main" id="{DA40307F-C116-320A-D4FF-F4AAE344393F}"/>
              </a:ext>
            </a:extLst>
          </p:cNvPr>
          <p:cNvSpPr>
            <a:spLocks noGrp="1"/>
          </p:cNvSpPr>
          <p:nvPr>
            <p:ph type="title"/>
          </p:nvPr>
        </p:nvSpPr>
        <p:spPr/>
        <p:txBody>
          <a:bodyPr>
            <a:normAutofit fontScale="90000"/>
          </a:bodyPr>
          <a:lstStyle/>
          <a:p>
            <a:r>
              <a:rPr lang="en-US" dirty="0" err="1"/>
              <a:t>CoBots</a:t>
            </a:r>
            <a:r>
              <a:rPr lang="en-US" dirty="0"/>
              <a:t> in Passive Compliance</a:t>
            </a:r>
            <a:endParaRPr lang="en-GB" dirty="0"/>
          </a:p>
        </p:txBody>
      </p:sp>
      <p:sp>
        <p:nvSpPr>
          <p:cNvPr id="5" name="Date Placeholder 4">
            <a:extLst>
              <a:ext uri="{FF2B5EF4-FFF2-40B4-BE49-F238E27FC236}">
                <a16:creationId xmlns:a16="http://schemas.microsoft.com/office/drawing/2014/main" id="{2D418419-C7CD-472C-F516-D4C73A3068EA}"/>
              </a:ext>
            </a:extLst>
          </p:cNvPr>
          <p:cNvSpPr>
            <a:spLocks noGrp="1"/>
          </p:cNvSpPr>
          <p:nvPr>
            <p:ph type="dt" sz="half" idx="2"/>
          </p:nvPr>
        </p:nvSpPr>
        <p:spPr/>
        <p:txBody>
          <a:bodyPr/>
          <a:lstStyle/>
          <a:p>
            <a:fld id="{619295C4-6CE5-4CA7-994E-FCFE46DDC137}" type="datetime2">
              <a:rPr lang="en-US" kern="0" smtClean="0">
                <a:solidFill>
                  <a:srgbClr val="222B45"/>
                </a:solidFill>
              </a:rPr>
              <a:t>Thursday, June 23, 2022</a:t>
            </a:fld>
            <a:endParaRPr lang="en-US" kern="0" dirty="0">
              <a:solidFill>
                <a:srgbClr val="222B45"/>
              </a:solidFill>
            </a:endParaRPr>
          </a:p>
        </p:txBody>
      </p:sp>
      <p:sp>
        <p:nvSpPr>
          <p:cNvPr id="6" name="Footer Placeholder 5">
            <a:extLst>
              <a:ext uri="{FF2B5EF4-FFF2-40B4-BE49-F238E27FC236}">
                <a16:creationId xmlns:a16="http://schemas.microsoft.com/office/drawing/2014/main" id="{96F367BA-A488-14C0-6A98-9ACC34F6C3F8}"/>
              </a:ext>
            </a:extLst>
          </p:cNvPr>
          <p:cNvSpPr>
            <a:spLocks noGrp="1"/>
          </p:cNvSpPr>
          <p:nvPr>
            <p:ph type="ftr" sz="quarter" idx="3"/>
          </p:nvPr>
        </p:nvSpPr>
        <p:spPr/>
        <p:txBody>
          <a:bodyPr/>
          <a:lstStyle/>
          <a:p>
            <a:r>
              <a:rPr lang="en-GB" kern="0" dirty="0">
                <a:solidFill>
                  <a:srgbClr val="222B45"/>
                </a:solidFill>
              </a:rPr>
              <a:t>Design and Implementation of a Feedback System for One-Legged Series Elastic Actuated (SEA) Robot</a:t>
            </a:r>
            <a:endParaRPr lang="en-US" kern="0" dirty="0">
              <a:solidFill>
                <a:srgbClr val="222B45"/>
              </a:solidFill>
            </a:endParaRPr>
          </a:p>
        </p:txBody>
      </p:sp>
      <p:sp>
        <p:nvSpPr>
          <p:cNvPr id="7" name="Slide Number Placeholder 6">
            <a:extLst>
              <a:ext uri="{FF2B5EF4-FFF2-40B4-BE49-F238E27FC236}">
                <a16:creationId xmlns:a16="http://schemas.microsoft.com/office/drawing/2014/main" id="{6F7DD293-E386-7706-B482-54F2D9AABA18}"/>
              </a:ext>
            </a:extLst>
          </p:cNvPr>
          <p:cNvSpPr>
            <a:spLocks noGrp="1"/>
          </p:cNvSpPr>
          <p:nvPr>
            <p:ph type="sldNum" sz="quarter" idx="4"/>
          </p:nvPr>
        </p:nvSpPr>
        <p:spPr/>
        <p:txBody>
          <a:bodyPr/>
          <a:lstStyle/>
          <a:p>
            <a:fld id="{EBE3AD81-3AD4-9C46-856E-C08CF1183C60}" type="slidenum">
              <a:rPr lang="en-US" kern="0" smtClean="0">
                <a:solidFill>
                  <a:srgbClr val="222B45"/>
                </a:solidFill>
              </a:rPr>
              <a:pPr/>
              <a:t>9</a:t>
            </a:fld>
            <a:endParaRPr lang="en-US" kern="0" dirty="0">
              <a:solidFill>
                <a:srgbClr val="222B45"/>
              </a:solidFill>
            </a:endParaRPr>
          </a:p>
        </p:txBody>
      </p:sp>
      <p:sp>
        <p:nvSpPr>
          <p:cNvPr id="8" name="Text Placeholder 7">
            <a:extLst>
              <a:ext uri="{FF2B5EF4-FFF2-40B4-BE49-F238E27FC236}">
                <a16:creationId xmlns:a16="http://schemas.microsoft.com/office/drawing/2014/main" id="{167B8084-703B-FD8F-A3CD-DCA096064F7A}"/>
              </a:ext>
            </a:extLst>
          </p:cNvPr>
          <p:cNvSpPr>
            <a:spLocks noGrp="1"/>
          </p:cNvSpPr>
          <p:nvPr>
            <p:ph type="body" sz="quarter" idx="17"/>
          </p:nvPr>
        </p:nvSpPr>
        <p:spPr/>
        <p:txBody>
          <a:bodyPr/>
          <a:lstStyle/>
          <a:p>
            <a:pPr marL="342900"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Motivation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rPr>
              <a:t>Introduction</a:t>
            </a:r>
          </a:p>
          <a:p>
            <a:pPr marL="352425" indent="-342900">
              <a:buFont typeface="Arial" panose="020B0604020202020204" pitchFamily="34" charset="0"/>
              <a:buChar char="•"/>
              <a:defRPr/>
            </a:pPr>
            <a:r>
              <a:rPr kumimoji="0" lang="en-US" sz="2400" b="0" i="0" u="none" strike="noStrike" kern="1200" cap="none" spc="0" normalizeH="0" baseline="0" noProof="0" dirty="0">
                <a:ln>
                  <a:noFill/>
                </a:ln>
                <a:solidFill>
                  <a:prstClr val="white">
                    <a:lumMod val="50000"/>
                  </a:prstClr>
                </a:solidFill>
                <a:effectLst>
                  <a:glow>
                    <a:srgbClr val="FFFFFF">
                      <a:alpha val="9000"/>
                    </a:srgbClr>
                  </a:glow>
                  <a:reflection endPos="0" dist="50800" dir="5400000" sy="-100000" algn="bl" rotWithShape="0"/>
                </a:effectLst>
                <a:uLnTx/>
                <a:uFillTx/>
                <a:latin typeface="Lato"/>
                <a:ea typeface="+mn-ea"/>
                <a:cs typeface="+mn-cs"/>
              </a:rPr>
              <a:t>Problem Statement</a:t>
            </a:r>
            <a:endParaRPr kumimoji="0" lang="en-US" sz="2400" b="1" i="0" u="none" strike="noStrike" kern="1200" cap="none" spc="0" normalizeH="0" baseline="0" noProof="0" dirty="0">
              <a:ln>
                <a:noFill/>
              </a:ln>
              <a:solidFill>
                <a:schemeClr val="bg2"/>
              </a:solidFill>
              <a:effectLst>
                <a:glow>
                  <a:srgbClr val="FFFFFF">
                    <a:alpha val="9000"/>
                  </a:srgbClr>
                </a:glow>
                <a:reflection endPos="0" dist="50800" dir="5400000" sy="-100000" algn="bl" rotWithShape="0"/>
              </a:effectLst>
              <a:uLnTx/>
              <a:uFillTx/>
              <a:latin typeface="Lato"/>
              <a:ea typeface="+mn-ea"/>
              <a:cs typeface="+mn-cs"/>
            </a:endParaRP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 State of Art</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Objective</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Thesis Contributions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Methodology</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Results and Discussion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Conclusion</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Future Recommendations</a:t>
            </a:r>
          </a:p>
          <a:p>
            <a:pPr marL="352425" marR="0" lvl="0" indent="-342900" algn="just"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7F7F7F"/>
                </a:solidFill>
                <a:effectLst>
                  <a:glow>
                    <a:srgbClr val="FFFFFF">
                      <a:alpha val="9000"/>
                    </a:srgbClr>
                  </a:glow>
                  <a:reflection endPos="0" dist="50800" dir="5400000" sy="-100000" algn="bl" rotWithShape="0"/>
                </a:effectLst>
                <a:uLnTx/>
                <a:uFillTx/>
                <a:latin typeface="Lato"/>
                <a:ea typeface="+mn-ea"/>
                <a:cs typeface="+mn-cs"/>
              </a:rPr>
              <a:t>References</a:t>
            </a: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pPr marL="0" marR="0" lvl="0" indent="0" algn="just" defTabSz="1828434" rtl="0" eaLnBrk="1" fontAlgn="auto" latinLnBrk="0" hangingPunct="1">
              <a:lnSpc>
                <a:spcPct val="100000"/>
              </a:lnSpc>
              <a:spcBef>
                <a:spcPts val="0"/>
              </a:spcBef>
              <a:spcAft>
                <a:spcPts val="0"/>
              </a:spcAft>
              <a:buClrTx/>
              <a:buSzTx/>
              <a:buFont typeface="Arial" pitchFamily="34" charset="0"/>
              <a:buNone/>
              <a:tabLst/>
              <a:defRPr/>
            </a:pPr>
            <a:endParaRPr kumimoji="0" lang="en-GB" sz="3200" b="0" i="0" u="none" strike="noStrike" kern="1200" cap="none" spc="0" normalizeH="0" baseline="0" noProof="0" dirty="0">
              <a:ln>
                <a:noFill/>
              </a:ln>
              <a:solidFill>
                <a:schemeClr val="bg2"/>
              </a:solidFill>
              <a:effectLst/>
              <a:uLnTx/>
              <a:uFillTx/>
              <a:latin typeface="Lato"/>
              <a:ea typeface="+mn-ea"/>
              <a:cs typeface="+mn-cs"/>
            </a:endParaRPr>
          </a:p>
          <a:p>
            <a:endParaRPr lang="en-GB" dirty="0">
              <a:solidFill>
                <a:schemeClr val="bg2"/>
              </a:solidFill>
            </a:endParaRPr>
          </a:p>
        </p:txBody>
      </p:sp>
      <p:pic>
        <p:nvPicPr>
          <p:cNvPr id="11" name="Content Placeholder 10">
            <a:extLst>
              <a:ext uri="{FF2B5EF4-FFF2-40B4-BE49-F238E27FC236}">
                <a16:creationId xmlns:a16="http://schemas.microsoft.com/office/drawing/2014/main" id="{0B16DE83-95E9-EF66-2892-4671C90D751E}"/>
              </a:ext>
            </a:extLst>
          </p:cNvPr>
          <p:cNvPicPr>
            <a:picLocks noGrp="1" noChangeAspect="1"/>
          </p:cNvPicPr>
          <p:nvPr>
            <p:ph sz="half" idx="1"/>
          </p:nvPr>
        </p:nvPicPr>
        <p:blipFill>
          <a:blip r:embed="rId2"/>
          <a:stretch>
            <a:fillRect/>
          </a:stretch>
        </p:blipFill>
        <p:spPr>
          <a:xfrm>
            <a:off x="5096243" y="2609189"/>
            <a:ext cx="8682225" cy="8961349"/>
          </a:xfrm>
          <a:prstGeom prst="rect">
            <a:avLst/>
          </a:prstGeom>
        </p:spPr>
      </p:pic>
    </p:spTree>
    <p:extLst>
      <p:ext uri="{BB962C8B-B14F-4D97-AF65-F5344CB8AC3E}">
        <p14:creationId xmlns:p14="http://schemas.microsoft.com/office/powerpoint/2010/main" val="73309657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Copy of MRS_Template</Template>
  <TotalTime>14561</TotalTime>
  <Words>4322</Words>
  <Application>Microsoft Office PowerPoint</Application>
  <PresentationFormat>Custom</PresentationFormat>
  <Paragraphs>772</Paragraphs>
  <Slides>40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Cambria Math</vt:lpstr>
      <vt:lpstr>Lato</vt:lpstr>
      <vt:lpstr>Lato Black</vt:lpstr>
      <vt:lpstr>Source Sans Pro</vt:lpstr>
      <vt:lpstr>Wingdings</vt:lpstr>
      <vt:lpstr>Office Theme</vt:lpstr>
      <vt:lpstr>Design and Implementation of a Feedback System for One-Legged Series Elastic Actuated (SEA) Robot</vt:lpstr>
      <vt:lpstr>Outline</vt:lpstr>
      <vt:lpstr>Motivation</vt:lpstr>
      <vt:lpstr>Robotics</vt:lpstr>
      <vt:lpstr>Industrial Robots</vt:lpstr>
      <vt:lpstr>Industrial Robot Components</vt:lpstr>
      <vt:lpstr>CoBots</vt:lpstr>
      <vt:lpstr>CoBots in Active Compliance</vt:lpstr>
      <vt:lpstr>CoBots in Passive Compliance</vt:lpstr>
      <vt:lpstr>Rigid Actuators</vt:lpstr>
      <vt:lpstr>Compliant Actuators</vt:lpstr>
      <vt:lpstr>Problem Statement</vt:lpstr>
      <vt:lpstr>Series Elastic Actuator(SEA)</vt:lpstr>
      <vt:lpstr>SEA Types</vt:lpstr>
      <vt:lpstr>RF-SEA</vt:lpstr>
      <vt:lpstr>Various SEA Control Techniques</vt:lpstr>
      <vt:lpstr>Various SEA Control Techniques</vt:lpstr>
      <vt:lpstr>Various SEA Control Techniques</vt:lpstr>
      <vt:lpstr>Thesis Objective</vt:lpstr>
      <vt:lpstr>Mathematical Model Derivation</vt:lpstr>
      <vt:lpstr>Force Control Loop Design 1</vt:lpstr>
      <vt:lpstr>Force Control Loop Design 2</vt:lpstr>
      <vt:lpstr>Motor RPM and Torque Relation</vt:lpstr>
      <vt:lpstr>The Choice of PID</vt:lpstr>
      <vt:lpstr>SIMULINK Models</vt:lpstr>
      <vt:lpstr>Force Control Hardware</vt:lpstr>
      <vt:lpstr>Force Control Hardware</vt:lpstr>
      <vt:lpstr>Force Control Hardware</vt:lpstr>
      <vt:lpstr>Pulley System</vt:lpstr>
      <vt:lpstr>PowerPoint Presentation</vt:lpstr>
      <vt:lpstr>Circuit</vt:lpstr>
      <vt:lpstr>Cheetah Robot Simulation</vt:lpstr>
      <vt:lpstr>Tuning Choice</vt:lpstr>
      <vt:lpstr>Kangaroo Robot Simulation</vt:lpstr>
      <vt:lpstr>Conclusion</vt:lpstr>
      <vt:lpstr>Future Recommendations</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Hybrid Graph-Based Formation Control Architecture for Leader-Follower Trajectory Tracking Problem</dc:title>
  <dc:creator>Catherine Elias</dc:creator>
  <cp:lastModifiedBy>Ahmed Khaled Mady</cp:lastModifiedBy>
  <cp:revision>719</cp:revision>
  <dcterms:created xsi:type="dcterms:W3CDTF">2019-05-29T19:47:13Z</dcterms:created>
  <dcterms:modified xsi:type="dcterms:W3CDTF">2022-06-23T10:15:47Z</dcterms:modified>
</cp:coreProperties>
</file>